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66" r:id="rId4"/>
    <p:sldId id="273" r:id="rId5"/>
    <p:sldId id="267" r:id="rId6"/>
    <p:sldId id="268" r:id="rId7"/>
    <p:sldId id="269" r:id="rId8"/>
    <p:sldId id="270" r:id="rId9"/>
    <p:sldId id="271" r:id="rId10"/>
    <p:sldId id="264" r:id="rId11"/>
    <p:sldId id="274" r:id="rId12"/>
    <p:sldId id="275" r:id="rId13"/>
    <p:sldId id="265" r:id="rId14"/>
    <p:sldId id="262" r:id="rId15"/>
    <p:sldId id="280" r:id="rId16"/>
    <p:sldId id="281" r:id="rId17"/>
    <p:sldId id="261" r:id="rId18"/>
    <p:sldId id="260" r:id="rId19"/>
    <p:sldId id="284" r:id="rId20"/>
    <p:sldId id="283" r:id="rId21"/>
    <p:sldId id="282" r:id="rId22"/>
    <p:sldId id="259" r:id="rId23"/>
    <p:sldId id="288" r:id="rId24"/>
    <p:sldId id="287" r:id="rId25"/>
    <p:sldId id="286" r:id="rId26"/>
    <p:sldId id="285" r:id="rId27"/>
    <p:sldId id="289" r:id="rId28"/>
    <p:sldId id="258" r:id="rId29"/>
    <p:sldId id="291" r:id="rId30"/>
    <p:sldId id="292" r:id="rId31"/>
    <p:sldId id="295" r:id="rId32"/>
    <p:sldId id="293" r:id="rId33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S 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Gothic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42" y="-10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6A8AEAEB-24F1-49E8-936A-E8B6006937B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75B15E4-69AA-43E1-90DB-D813071FBC1F}" type="slidenum">
              <a:rPr lang="ru-RU"/>
              <a:pPr/>
              <a:t>1</a:t>
            </a:fld>
            <a:endParaRPr lang="ru-RU"/>
          </a:p>
        </p:txBody>
      </p:sp>
      <p:sp>
        <p:nvSpPr>
          <p:cNvPr id="51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10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595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AED03A4-7B1D-4E42-9DF4-F0AE6DB19DA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80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7702EBA-F33C-480A-8CF0-A5997C92A32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14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15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16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17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18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19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20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21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22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24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25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26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27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28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29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3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30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31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32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AF654A9-6473-4899-AAC4-F9E35A8C9EA2}" type="slidenum">
              <a:rPr lang="ru-RU"/>
              <a:pPr/>
              <a:t>4</a:t>
            </a:fld>
            <a:endParaRPr lang="ru-RU"/>
          </a:p>
        </p:txBody>
      </p:sp>
      <p:sp>
        <p:nvSpPr>
          <p:cNvPr id="61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15715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B0FE0F-E03C-46E0-AADD-80D8D01AE3BC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1776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241B5C-941D-413F-AA5C-02C51340890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19811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21D43A-D942-4D83-AA84-5D969A91C565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1859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2E4C03D-F758-42FD-8F15-C4AFAC9E8260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2390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76DD636-82CE-43AA-B512-19E6AEE98CCF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6D41406-DE90-4018-8A89-77F7F39CBED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36F097E-E21E-4ACD-80F3-A04E8D64D42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5675" y="301625"/>
            <a:ext cx="2266950" cy="64547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0037" cy="64547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7945B0F-7BD1-49C2-BF5C-E9F2230A8B6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81D8A98-88CD-463B-AC58-2DE0012B13F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9E82209A-360C-4A26-B6EF-D16D3DFD07C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7700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13338" y="1768475"/>
            <a:ext cx="4459287" cy="4987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3409590-1928-4A19-8623-811D63775CE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11C9C19-EB2B-4DA8-BA86-A34C64F3603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FEA7B43-EAFC-43F8-AD97-7B7108109A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DF5FA8-881A-4E97-ACF7-D42CE294B6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B27A34A-ADAF-4D26-82F2-3814C5CFFA3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773D1217-2A6E-4526-90CC-2B227799812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503238" y="301625"/>
            <a:ext cx="9069387" cy="12604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текста заголовка щелкните мышью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1768475"/>
            <a:ext cx="9069387" cy="49879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224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Для правки структуры щелкните мышью</a:t>
            </a:r>
          </a:p>
          <a:p>
            <a:pPr lvl="1"/>
            <a:r>
              <a:rPr lang="en-GB" smtClean="0"/>
              <a:t>Второй уровень структуры</a:t>
            </a:r>
          </a:p>
          <a:p>
            <a:pPr lvl="2"/>
            <a:r>
              <a:rPr lang="en-GB" smtClean="0"/>
              <a:t>Третий уровень структуры</a:t>
            </a:r>
          </a:p>
          <a:p>
            <a:pPr lvl="3"/>
            <a:r>
              <a:rPr lang="en-GB" smtClean="0"/>
              <a:t>Четвертый уровень структуры</a:t>
            </a:r>
          </a:p>
          <a:p>
            <a:pPr lvl="4"/>
            <a:r>
              <a:rPr lang="en-GB" smtClean="0"/>
              <a:t>Пятый уровень структуры</a:t>
            </a:r>
          </a:p>
          <a:p>
            <a:pPr lvl="4"/>
            <a:r>
              <a:rPr lang="en-GB" smtClean="0"/>
              <a:t>Шестой уровень структуры</a:t>
            </a:r>
          </a:p>
          <a:p>
            <a:pPr lvl="4"/>
            <a:r>
              <a:rPr lang="en-GB" smtClean="0"/>
              <a:t>Седьмой уровень структуры</a:t>
            </a:r>
          </a:p>
          <a:p>
            <a:pPr lvl="4"/>
            <a:r>
              <a:rPr lang="en-GB" smtClean="0"/>
              <a:t>Восьмой уровень структуры</a:t>
            </a:r>
          </a:p>
          <a:p>
            <a:pPr lvl="4"/>
            <a:r>
              <a:rPr lang="en-GB" smtClean="0"/>
              <a:t>Девятый уровень структуры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227888" y="6886575"/>
            <a:ext cx="2346325" cy="519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DE1C6087-4C48-4D4B-B168-C33C693E1F0E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2pPr>
      <a:lvl3pPr marL="1143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3pPr>
      <a:lvl4pPr marL="1600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4pPr>
      <a:lvl5pPr marL="20574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400">
          <a:solidFill>
            <a:srgbClr val="000000"/>
          </a:solidFill>
          <a:latin typeface="Arial" charset="0"/>
          <a:ea typeface="MS Gothic" charset="-128"/>
        </a:defRPr>
      </a:lvl9pPr>
    </p:titleStyle>
    <p:bodyStyle>
      <a:lvl1pPr marL="342900" indent="-342900" algn="l" defTabSz="449263" rtl="0" fontAlgn="base" hangingPunct="0">
        <a:lnSpc>
          <a:spcPct val="93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fontAlgn="base" hangingPunct="0">
        <a:lnSpc>
          <a:spcPct val="93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fontAlgn="base" hangingPunct="0">
        <a:lnSpc>
          <a:spcPct val="93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fontAlgn="base" hangingPunct="0">
        <a:lnSpc>
          <a:spcPct val="93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fontAlgn="base" hangingPunct="0">
        <a:lnSpc>
          <a:spcPct val="93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3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0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" Target="slide30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Relationship Id="rId4" Type="http://schemas.openxmlformats.org/officeDocument/2006/relationships/slide" Target="slide3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slide" Target="slide22.xml"/><Relationship Id="rId13" Type="http://schemas.openxmlformats.org/officeDocument/2006/relationships/slide" Target="slide27.xml"/><Relationship Id="rId3" Type="http://schemas.openxmlformats.org/officeDocument/2006/relationships/image" Target="../media/image1.jpeg"/><Relationship Id="rId7" Type="http://schemas.openxmlformats.org/officeDocument/2006/relationships/slide" Target="slide21.xml"/><Relationship Id="rId12" Type="http://schemas.openxmlformats.org/officeDocument/2006/relationships/slide" Target="slide26.xml"/><Relationship Id="rId2" Type="http://schemas.openxmlformats.org/officeDocument/2006/relationships/notesSlide" Target="../notesSlides/notesSlide30.xml"/><Relationship Id="rId16" Type="http://schemas.openxmlformats.org/officeDocument/2006/relationships/slide" Target="slide30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0.xml"/><Relationship Id="rId11" Type="http://schemas.openxmlformats.org/officeDocument/2006/relationships/slide" Target="slide25.xml"/><Relationship Id="rId5" Type="http://schemas.openxmlformats.org/officeDocument/2006/relationships/slide" Target="slide19.xml"/><Relationship Id="rId15" Type="http://schemas.openxmlformats.org/officeDocument/2006/relationships/slide" Target="slide29.xml"/><Relationship Id="rId10" Type="http://schemas.openxmlformats.org/officeDocument/2006/relationships/slide" Target="slide24.xml"/><Relationship Id="rId4" Type="http://schemas.openxmlformats.org/officeDocument/2006/relationships/image" Target="../media/image7.gif"/><Relationship Id="rId9" Type="http://schemas.openxmlformats.org/officeDocument/2006/relationships/slide" Target="slide23.xml"/><Relationship Id="rId14" Type="http://schemas.openxmlformats.org/officeDocument/2006/relationships/slide" Target="slide28.xml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slide" Target="slide23.xml"/><Relationship Id="rId13" Type="http://schemas.openxmlformats.org/officeDocument/2006/relationships/slide" Target="slide28.xml"/><Relationship Id="rId3" Type="http://schemas.openxmlformats.org/officeDocument/2006/relationships/image" Target="../media/image1.jpeg"/><Relationship Id="rId7" Type="http://schemas.openxmlformats.org/officeDocument/2006/relationships/slide" Target="slide22.xml"/><Relationship Id="rId12" Type="http://schemas.openxmlformats.org/officeDocument/2006/relationships/slide" Target="slide27.xml"/><Relationship Id="rId2" Type="http://schemas.openxmlformats.org/officeDocument/2006/relationships/notesSlide" Target="../notesSlides/notesSlide31.xml"/><Relationship Id="rId16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1.xml"/><Relationship Id="rId11" Type="http://schemas.openxmlformats.org/officeDocument/2006/relationships/slide" Target="slide26.xml"/><Relationship Id="rId5" Type="http://schemas.openxmlformats.org/officeDocument/2006/relationships/slide" Target="slide20.xml"/><Relationship Id="rId15" Type="http://schemas.openxmlformats.org/officeDocument/2006/relationships/slide" Target="slide30.xml"/><Relationship Id="rId10" Type="http://schemas.openxmlformats.org/officeDocument/2006/relationships/slide" Target="slide25.xml"/><Relationship Id="rId4" Type="http://schemas.openxmlformats.org/officeDocument/2006/relationships/slide" Target="slide19.xml"/><Relationship Id="rId9" Type="http://schemas.openxmlformats.org/officeDocument/2006/relationships/slide" Target="slide24.xml"/><Relationship Id="rId14" Type="http://schemas.openxmlformats.org/officeDocument/2006/relationships/slide" Target="slide2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5" Type="http://schemas.openxmlformats.org/officeDocument/2006/relationships/slide" Target="slide4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39718" y="1493821"/>
            <a:ext cx="3571900" cy="16379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B0F0"/>
                </a:solidFill>
              </a:rPr>
              <a:t>      Буквы </a:t>
            </a:r>
          </a:p>
          <a:p>
            <a:r>
              <a:rPr lang="ru-RU" sz="3600" b="1" dirty="0" smtClean="0">
                <a:solidFill>
                  <a:srgbClr val="00B0F0"/>
                </a:solidFill>
              </a:rPr>
              <a:t>О – А в корне           -РАСТ- - -РОС-</a:t>
            </a:r>
            <a:endParaRPr lang="ru-RU" sz="3600" b="1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-1" y="0"/>
            <a:ext cx="10080625" cy="7559675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>
                <a:solidFill>
                  <a:srgbClr val="0070C0"/>
                </a:solidFill>
              </a:rPr>
              <a:t> 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>
                <a:solidFill>
                  <a:srgbClr val="0070C0"/>
                </a:solidFill>
              </a:rPr>
              <a:t>    </a:t>
            </a:r>
            <a:r>
              <a:rPr lang="ru-RU" sz="4400" dirty="0" smtClean="0">
                <a:solidFill>
                  <a:srgbClr val="0070C0"/>
                </a:solidFill>
              </a:rPr>
              <a:t>В корне –РАСТ- - -РОС безударная А пишется перед СТ и Щ. О пишется перед С.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4400" dirty="0" smtClean="0">
                <a:solidFill>
                  <a:srgbClr val="0070C0"/>
                </a:solidFill>
              </a:rPr>
              <a:t>         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4400" dirty="0" smtClean="0">
                <a:solidFill>
                  <a:srgbClr val="0070C0"/>
                </a:solidFill>
              </a:rPr>
              <a:t>  Выр</a:t>
            </a:r>
            <a:r>
              <a:rPr lang="ru-RU" sz="4400" dirty="0" smtClean="0">
                <a:solidFill>
                  <a:srgbClr val="FF0000"/>
                </a:solidFill>
              </a:rPr>
              <a:t>а</a:t>
            </a:r>
            <a:r>
              <a:rPr lang="ru-RU" sz="4400" u="sng" dirty="0" smtClean="0">
                <a:solidFill>
                  <a:srgbClr val="0070C0"/>
                </a:solidFill>
              </a:rPr>
              <a:t>ст</a:t>
            </a:r>
            <a:r>
              <a:rPr lang="ru-RU" sz="4400" dirty="0" smtClean="0">
                <a:solidFill>
                  <a:srgbClr val="0070C0"/>
                </a:solidFill>
              </a:rPr>
              <a:t>и, выр</a:t>
            </a:r>
            <a:r>
              <a:rPr lang="ru-RU" sz="4400" dirty="0" smtClean="0">
                <a:solidFill>
                  <a:srgbClr val="FF0000"/>
                </a:solidFill>
              </a:rPr>
              <a:t>о</a:t>
            </a:r>
            <a:r>
              <a:rPr lang="ru-RU" sz="4400" dirty="0" smtClean="0">
                <a:solidFill>
                  <a:srgbClr val="0070C0"/>
                </a:solidFill>
              </a:rPr>
              <a:t>сла(не перед СТ, Щ)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4400" dirty="0" smtClean="0">
              <a:solidFill>
                <a:srgbClr val="0070C0"/>
              </a:solidFill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4400" dirty="0" smtClean="0">
                <a:solidFill>
                  <a:srgbClr val="0070C0"/>
                </a:solidFill>
              </a:rPr>
              <a:t>Исключения: росток, отрасль, Ростов, Ростислав, ростовщик, на вырост, подросток.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</p:txBody>
      </p:sp>
      <p:sp>
        <p:nvSpPr>
          <p:cNvPr id="4" name="Арка 3"/>
          <p:cNvSpPr/>
          <p:nvPr/>
        </p:nvSpPr>
        <p:spPr bwMode="auto">
          <a:xfrm>
            <a:off x="1182660" y="3494085"/>
            <a:ext cx="1143008" cy="428628"/>
          </a:xfrm>
          <a:prstGeom prst="blockArc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5" name="Арка 4"/>
          <p:cNvSpPr/>
          <p:nvPr/>
        </p:nvSpPr>
        <p:spPr bwMode="auto">
          <a:xfrm>
            <a:off x="3540114" y="3565523"/>
            <a:ext cx="1000132" cy="428628"/>
          </a:xfrm>
          <a:prstGeom prst="blockArc">
            <a:avLst>
              <a:gd name="adj1" fmla="val 11052586"/>
              <a:gd name="adj2" fmla="val 0"/>
              <a:gd name="adj3" fmla="val 25000"/>
            </a:avLst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2" name="Вертикальный свиток 1"/>
          <p:cNvSpPr/>
          <p:nvPr/>
        </p:nvSpPr>
        <p:spPr bwMode="auto">
          <a:xfrm>
            <a:off x="1890095" y="1259928"/>
            <a:ext cx="6804422" cy="3973014"/>
          </a:xfrm>
          <a:prstGeom prst="verticalScroll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стение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пор…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сль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…щенный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сли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отр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стить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стки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стов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отр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сль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подр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стковый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подр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…стающее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щение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нар…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стить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р…сток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…стать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недор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сль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…стать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сли</a:t>
            </a:r>
            <a:endParaRPr lang="ru-RU" sz="2200" b="1" i="1" dirty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Р…</a:t>
            </a:r>
            <a:r>
              <a:rPr lang="ru-RU" sz="2200" b="1" i="1" dirty="0" err="1">
                <a:solidFill>
                  <a:schemeClr val="bg2">
                    <a:lumMod val="25000"/>
                  </a:schemeClr>
                </a:solidFill>
              </a:rPr>
              <a:t>стислав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dirty="0">
              <a:solidFill>
                <a:schemeClr val="bg2">
                  <a:lumMod val="25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5059" y="4082575"/>
            <a:ext cx="1771935" cy="3236034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900" b="1" spc="55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11754" y="4331064"/>
            <a:ext cx="1643694" cy="2720829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300" b="1" spc="55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</a:t>
            </a:r>
          </a:p>
        </p:txBody>
      </p:sp>
      <p:sp>
        <p:nvSpPr>
          <p:cNvPr id="5" name="Скругленный прямоугольник 4">
            <a:hlinkClick r:id="" action="ppaction://hlinkshowjump?jump=nextslide" highlightClick="1"/>
          </p:cNvPr>
          <p:cNvSpPr/>
          <p:nvPr/>
        </p:nvSpPr>
        <p:spPr bwMode="auto">
          <a:xfrm>
            <a:off x="2913917" y="629951"/>
            <a:ext cx="4872302" cy="4609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solidFill>
                  <a:schemeClr val="bg2">
                    <a:lumMod val="25000"/>
                  </a:schemeClr>
                </a:solidFill>
              </a:rPr>
              <a:t>Вставьте пропущенные буквы</a:t>
            </a: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2" name="Вертикальный свиток 1"/>
          <p:cNvSpPr/>
          <p:nvPr/>
        </p:nvSpPr>
        <p:spPr bwMode="auto">
          <a:xfrm>
            <a:off x="1890095" y="1259928"/>
            <a:ext cx="6804422" cy="3973014"/>
          </a:xfrm>
          <a:prstGeom prst="verticalScroll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numCol="2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пор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сль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щенный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отр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стить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стки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стов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отр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сль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подр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стковый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подр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стающее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щение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нар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стить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сток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стать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недор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сль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выр</a:t>
            </a:r>
            <a:r>
              <a:rPr lang="ru-RU" sz="2200" b="1" i="1" dirty="0">
                <a:solidFill>
                  <a:srgbClr val="FF0000"/>
                </a:solidFill>
              </a:rPr>
              <a:t>а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стать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зар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сли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Р</a:t>
            </a:r>
            <a:r>
              <a:rPr lang="ru-RU" sz="2200" b="1" i="1" dirty="0">
                <a:solidFill>
                  <a:srgbClr val="FF0000"/>
                </a:solidFill>
              </a:rPr>
              <a:t>о</a:t>
            </a:r>
            <a:r>
              <a:rPr lang="ru-RU" sz="2200" b="1" i="1" dirty="0">
                <a:solidFill>
                  <a:schemeClr val="bg2">
                    <a:lumMod val="25000"/>
                  </a:schemeClr>
                </a:solidFill>
              </a:rPr>
              <a:t>стислав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200" dirty="0">
              <a:solidFill>
                <a:schemeClr val="tx2">
                  <a:lumMod val="90000"/>
                  <a:lumOff val="10000"/>
                </a:schemeClr>
              </a:solidFill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45059" y="4082575"/>
            <a:ext cx="1771935" cy="3236034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1900" b="1" spc="55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111754" y="4331064"/>
            <a:ext cx="1643694" cy="2720829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8300" b="1" spc="55" dirty="0">
                <a:ln w="11430"/>
                <a:solidFill>
                  <a:schemeClr val="accent2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о</a:t>
            </a:r>
          </a:p>
        </p:txBody>
      </p:sp>
      <p:sp>
        <p:nvSpPr>
          <p:cNvPr id="5" name="Скругленный прямоугольник 4"/>
          <p:cNvSpPr/>
          <p:nvPr/>
        </p:nvSpPr>
        <p:spPr bwMode="auto">
          <a:xfrm>
            <a:off x="2913917" y="629951"/>
            <a:ext cx="4872302" cy="4609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dirty="0">
                <a:solidFill>
                  <a:schemeClr val="bg2">
                    <a:lumMod val="25000"/>
                  </a:schemeClr>
                </a:solidFill>
              </a:rPr>
              <a:t>Вставьте пропущенные буквы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-1" y="0"/>
            <a:ext cx="10080625" cy="7559675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kumimoji="0" lang="ru-RU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325404" y="493689"/>
            <a:ext cx="9755221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              </a:t>
            </a:r>
            <a:r>
              <a:rPr lang="ru-RU" sz="3600" dirty="0" smtClean="0">
                <a:solidFill>
                  <a:srgbClr val="0070C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Д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иктант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 Играйте же, дети, р…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стите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воле.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(Н.Некрасов)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 Три гордые пальмы высоко р…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 </a:t>
            </a:r>
            <a:r>
              <a:rPr kumimoji="0" lang="ru-RU" sz="3600" b="0" i="1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</a:rPr>
              <a:t>(М.Лермонтов)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Зар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кустарника образовали непроходимую чащу.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4) Рис р…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стёт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на болотистых местах.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5) Берег моря покрыт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водор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слями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b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6) Эти места удивляют богатой р…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стительностью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>
                <a:solidFill>
                  <a:srgbClr val="0070C0"/>
                </a:solidFill>
              </a:rPr>
              <a:t>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MS Gothic" charset="-128"/>
              </a:rPr>
              <a:t>Запись предложений с комментированием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1. Уже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с пустыней по соседству растут вишневые сады.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2. На проталинке между прошлогодними листьями показались молодые, еще слабые ростки травы.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3. На сухой залежи густыми кустами разрасталась пахучая полынь.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4. Долины речек покрыты зарослями высоких трав и кустарников.</a:t>
            </a:r>
            <a:endParaRPr kumimoji="0" lang="ru-RU" sz="36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MS Gothic" charset="-128"/>
              </a:rPr>
              <a:t>Заполните таблицу. Обозначьте орфограммы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3600" dirty="0" smtClean="0">
              <a:solidFill>
                <a:srgbClr val="0070C0"/>
              </a:solidFill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3600" dirty="0" smtClean="0">
              <a:solidFill>
                <a:srgbClr val="0070C0"/>
              </a:solidFill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3600" dirty="0" smtClean="0">
              <a:solidFill>
                <a:srgbClr val="0070C0"/>
              </a:solidFill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MS Gothic" charset="-128"/>
              </a:rPr>
              <a:t>Слова для справок: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сл…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жение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</a:t>
            </a:r>
            <a:r>
              <a:rPr kumimoji="0" lang="ru-RU" sz="36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выр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…стили, прил…гать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(усилия),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подр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сли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прор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сти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ул…жить,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вр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сли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изл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…гать, р…сточек,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выр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…щенный, 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отр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сль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сл…гать, р…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стение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, пол…</a:t>
            </a:r>
            <a:r>
              <a:rPr kumimoji="0" lang="ru-RU" sz="3600" b="0" i="0" u="none" strike="noStrike" cap="none" normalizeH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жение</a:t>
            </a:r>
            <a:r>
              <a:rPr kumimoji="0" lang="ru-RU" sz="3600" b="0" i="0" u="none" strike="noStrike" cap="none" normalizeH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.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baseline="0" dirty="0" smtClean="0">
                <a:solidFill>
                  <a:srgbClr val="0070C0"/>
                </a:solidFill>
              </a:rPr>
              <a:t>Дополните таблицу двумя примерами в каждом столбике.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charset="0"/>
              <a:ea typeface="MS Gothic" charset="-128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6842" y="1136632"/>
          <a:ext cx="9215502" cy="25717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1834"/>
                <a:gridCol w="3071834"/>
                <a:gridCol w="3071834"/>
              </a:tblGrid>
              <a:tr h="857256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    Корни</a:t>
                      </a:r>
                      <a:endParaRPr lang="ru-RU" sz="3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3600" dirty="0" smtClean="0"/>
                        <a:t>                  Буквы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57256">
                <a:tc rowSpan="2">
                  <a:txBody>
                    <a:bodyPr/>
                    <a:lstStyle/>
                    <a:p>
                      <a:r>
                        <a:rPr lang="ru-RU" sz="2800" dirty="0" smtClean="0"/>
                        <a:t>-ЛАГ- (-ЛОЖ-)</a:t>
                      </a:r>
                    </a:p>
                    <a:p>
                      <a:r>
                        <a:rPr lang="ru-RU" sz="2800" dirty="0" smtClean="0"/>
                        <a:t>-РОС- 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-РАСТ-     (-РАЩ)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           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           А</a:t>
                      </a:r>
                      <a:endParaRPr lang="ru-RU" sz="2800" dirty="0"/>
                    </a:p>
                  </a:txBody>
                  <a:tcPr/>
                </a:tc>
              </a:tr>
              <a:tr h="8572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  <a:p>
            <a:endParaRPr lang="ru-RU" sz="3600" dirty="0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-1" y="0"/>
          <a:ext cx="10080627" cy="750338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360209"/>
                <a:gridCol w="3360209"/>
                <a:gridCol w="3360209"/>
              </a:tblGrid>
              <a:tr h="1815054">
                <a:tc>
                  <a:txBody>
                    <a:bodyPr/>
                    <a:lstStyle/>
                    <a:p>
                      <a:r>
                        <a:rPr lang="ru-RU" sz="3600" dirty="0" smtClean="0"/>
                        <a:t>    Корни</a:t>
                      </a:r>
                      <a:endParaRPr lang="ru-RU" sz="36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3600" dirty="0" smtClean="0"/>
                        <a:t>                  Буквы</a:t>
                      </a:r>
                      <a:endParaRPr lang="ru-RU" sz="3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5054">
                <a:tc rowSpan="2">
                  <a:txBody>
                    <a:bodyPr/>
                    <a:lstStyle/>
                    <a:p>
                      <a:r>
                        <a:rPr lang="ru-RU" sz="2800" dirty="0" smtClean="0"/>
                        <a:t>-ЛАГ- (-ЛОЖ-)</a:t>
                      </a:r>
                    </a:p>
                    <a:p>
                      <a:r>
                        <a:rPr lang="ru-RU" sz="2800" dirty="0" smtClean="0"/>
                        <a:t>-РОС- </a:t>
                      </a:r>
                      <a:r>
                        <a:rPr lang="ru-RU" sz="2800" baseline="0" dirty="0" smtClean="0"/>
                        <a:t> </a:t>
                      </a:r>
                      <a:r>
                        <a:rPr lang="ru-RU" sz="2800" dirty="0" smtClean="0"/>
                        <a:t>-РАСТ-        (-РАЩ)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           О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              А</a:t>
                      </a:r>
                      <a:endParaRPr lang="ru-RU" sz="2800" dirty="0"/>
                    </a:p>
                  </a:txBody>
                  <a:tcPr/>
                </a:tc>
              </a:tr>
              <a:tr h="387327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smtClean="0"/>
                        <a:t>сложение, подросли, уложить, росточек, отрасль, положение.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charset="0"/>
                        <a:ea typeface="MS Gothic" charset="-128"/>
                      </a:endParaRPr>
                    </a:p>
                    <a:p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800" dirty="0" smtClean="0"/>
                        <a:t>вырастили, прилагать (усилия), прорасти, вросли, излагать, выращенный, слагать, растение.    </a:t>
                      </a:r>
                      <a:endParaRPr lang="ru-RU" sz="2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 rot="19188290">
            <a:off x="965953" y="2988177"/>
            <a:ext cx="6163385" cy="8651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Потренируемся!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Бе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…работный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40114" y="4137027"/>
            <a:ext cx="526106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З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40444" y="4137027"/>
            <a:ext cx="59182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С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Пр…бежать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68676" y="3708399"/>
            <a:ext cx="561372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4758" y="3851275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-1" y="0"/>
            <a:ext cx="10080625" cy="7559675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MS Gothic" charset="-128"/>
              </a:rPr>
              <a:t>        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3600" dirty="0" smtClean="0">
                <a:solidFill>
                  <a:srgbClr val="0070C0"/>
                </a:solidFill>
              </a:rPr>
              <a:t> </a:t>
            </a:r>
            <a:r>
              <a:rPr lang="ru-RU" sz="3600" dirty="0" smtClean="0">
                <a:solidFill>
                  <a:srgbClr val="0070C0"/>
                </a:solidFill>
              </a:rPr>
              <a:t>          </a:t>
            </a: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charset="0"/>
                <a:ea typeface="MS Gothic" charset="-128"/>
              </a:rPr>
              <a:t>1. Проверка домашнего задания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 </a:t>
            </a:r>
            <a:r>
              <a:rPr lang="ru-RU" sz="2800" dirty="0" smtClean="0"/>
              <a:t>  Запишите только те буквы, которые нужно вставить на место пропуска в словах: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 1) Пол(</a:t>
            </a:r>
            <a:r>
              <a:rPr lang="ru-RU" sz="2800" dirty="0" err="1" smtClean="0"/>
              <a:t>о,а</a:t>
            </a:r>
            <a:r>
              <a:rPr lang="ru-RU" sz="2800" dirty="0" smtClean="0"/>
              <a:t>)</a:t>
            </a:r>
            <a:r>
              <a:rPr lang="ru-RU" sz="2800" dirty="0" err="1" smtClean="0"/>
              <a:t>жение</a:t>
            </a:r>
            <a:r>
              <a:rPr lang="ru-RU" sz="2800" dirty="0" smtClean="0"/>
              <a:t>, 2) </a:t>
            </a:r>
            <a:r>
              <a:rPr lang="ru-RU" sz="2800" dirty="0" err="1" smtClean="0"/>
              <a:t>предпол</a:t>
            </a:r>
            <a:r>
              <a:rPr lang="ru-RU" sz="2800" dirty="0" smtClean="0"/>
              <a:t>(</a:t>
            </a:r>
            <a:r>
              <a:rPr lang="ru-RU" sz="2800" dirty="0" err="1" smtClean="0"/>
              <a:t>о,а</a:t>
            </a:r>
            <a:r>
              <a:rPr lang="ru-RU" sz="2800" dirty="0" smtClean="0"/>
              <a:t>)гать, 3)</a:t>
            </a:r>
            <a:r>
              <a:rPr lang="ru-RU" sz="2800" dirty="0" err="1" smtClean="0"/>
              <a:t>изл</a:t>
            </a:r>
            <a:r>
              <a:rPr lang="ru-RU" sz="2800" dirty="0" smtClean="0"/>
              <a:t>(</a:t>
            </a:r>
            <a:r>
              <a:rPr lang="ru-RU" sz="2800" dirty="0" err="1" smtClean="0"/>
              <a:t>о,а</a:t>
            </a:r>
            <a:r>
              <a:rPr lang="ru-RU" sz="2800" dirty="0" smtClean="0"/>
              <a:t>)</a:t>
            </a:r>
            <a:r>
              <a:rPr lang="ru-RU" sz="2800" dirty="0" err="1" smtClean="0"/>
              <a:t>жение</a:t>
            </a:r>
            <a:r>
              <a:rPr lang="ru-RU" sz="2800" dirty="0" smtClean="0"/>
              <a:t>,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4) </a:t>
            </a:r>
            <a:r>
              <a:rPr lang="ru-RU" sz="2800" dirty="0" err="1" smtClean="0"/>
              <a:t>предпол</a:t>
            </a:r>
            <a:r>
              <a:rPr lang="ru-RU" sz="2800" dirty="0" smtClean="0"/>
              <a:t>(</a:t>
            </a:r>
            <a:r>
              <a:rPr lang="ru-RU" sz="2800" dirty="0" err="1" smtClean="0"/>
              <a:t>о,а</a:t>
            </a:r>
            <a:r>
              <a:rPr lang="ru-RU" sz="2800" dirty="0" smtClean="0"/>
              <a:t>)</a:t>
            </a:r>
            <a:r>
              <a:rPr lang="ru-RU" sz="2800" dirty="0" err="1" smtClean="0"/>
              <a:t>жительно</a:t>
            </a:r>
            <a:r>
              <a:rPr lang="ru-RU" sz="2800" dirty="0" smtClean="0"/>
              <a:t>, 5) и(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)бегать, 6) </a:t>
            </a:r>
            <a:r>
              <a:rPr lang="ru-RU" sz="2800" dirty="0" err="1" smtClean="0"/>
              <a:t>н</a:t>
            </a:r>
            <a:r>
              <a:rPr lang="ru-RU" sz="2800" dirty="0" smtClean="0"/>
              <a:t>(</a:t>
            </a:r>
            <a:r>
              <a:rPr lang="ru-RU" sz="2800" dirty="0" err="1" smtClean="0"/>
              <a:t>о,а</a:t>
            </a:r>
            <a:r>
              <a:rPr lang="ru-RU" sz="2800" dirty="0" smtClean="0"/>
              <a:t>)ехать,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7) по(</a:t>
            </a:r>
            <a:r>
              <a:rPr lang="ru-RU" sz="2800" dirty="0" err="1" smtClean="0"/>
              <a:t>т,д</a:t>
            </a:r>
            <a:r>
              <a:rPr lang="ru-RU" sz="2800" dirty="0" smtClean="0"/>
              <a:t>)тянуться, 8) </a:t>
            </a:r>
            <a:r>
              <a:rPr lang="ru-RU" sz="2800" dirty="0" err="1" smtClean="0"/>
              <a:t>ра</a:t>
            </a:r>
            <a:r>
              <a:rPr lang="ru-RU" sz="2800" dirty="0" smtClean="0"/>
              <a:t>(</a:t>
            </a:r>
            <a:r>
              <a:rPr lang="ru-RU" sz="2800" dirty="0" err="1" smtClean="0"/>
              <a:t>с,сс</a:t>
            </a:r>
            <a:r>
              <a:rPr lang="ru-RU" sz="2800" dirty="0" smtClean="0"/>
              <a:t>)читать, 9) </a:t>
            </a:r>
            <a:r>
              <a:rPr lang="ru-RU" sz="2800" dirty="0" err="1" smtClean="0"/>
              <a:t>ра</a:t>
            </a:r>
            <a:r>
              <a:rPr lang="ru-RU" sz="2800" dirty="0" smtClean="0"/>
              <a:t>(</a:t>
            </a:r>
            <a:r>
              <a:rPr lang="ru-RU" sz="2800" dirty="0" err="1" smtClean="0"/>
              <a:t>с,сс</a:t>
            </a:r>
            <a:r>
              <a:rPr lang="ru-RU" sz="2800" dirty="0" smtClean="0"/>
              <a:t>)чет,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10) (</a:t>
            </a:r>
            <a:r>
              <a:rPr lang="ru-RU" sz="2800" dirty="0" err="1" smtClean="0"/>
              <a:t>с,з</a:t>
            </a:r>
            <a:r>
              <a:rPr lang="ru-RU" sz="2800" dirty="0" smtClean="0"/>
              <a:t>)</a:t>
            </a:r>
            <a:r>
              <a:rPr lang="ru-RU" sz="2800" dirty="0" err="1" smtClean="0"/>
              <a:t>десь</a:t>
            </a:r>
            <a:r>
              <a:rPr lang="ru-RU" sz="2800" dirty="0" smtClean="0"/>
              <a:t>, 11) 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)дать, 12) 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)жать, 13) (</a:t>
            </a:r>
            <a:r>
              <a:rPr lang="ru-RU" sz="2800" dirty="0" err="1" smtClean="0"/>
              <a:t>с,з</a:t>
            </a:r>
            <a:r>
              <a:rPr lang="ru-RU" sz="2800" dirty="0" smtClean="0"/>
              <a:t>)</a:t>
            </a:r>
            <a:r>
              <a:rPr lang="ru-RU" sz="2800" dirty="0" err="1" smtClean="0"/>
              <a:t>дание</a:t>
            </a:r>
            <a:r>
              <a:rPr lang="ru-RU" sz="2800" dirty="0" smtClean="0"/>
              <a:t>,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14)</a:t>
            </a:r>
            <a:r>
              <a:rPr lang="ru-RU" sz="2800" dirty="0" err="1" smtClean="0"/>
              <a:t>бе</a:t>
            </a:r>
            <a:r>
              <a:rPr lang="ru-RU" sz="2800" dirty="0" smtClean="0"/>
              <a:t>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)козырка,15) </a:t>
            </a:r>
            <a:r>
              <a:rPr lang="ru-RU" sz="2800" dirty="0" err="1" smtClean="0"/>
              <a:t>ра</a:t>
            </a:r>
            <a:r>
              <a:rPr lang="ru-RU" sz="2800" dirty="0" smtClean="0"/>
              <a:t>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)говориться, 16) (</a:t>
            </a:r>
            <a:r>
              <a:rPr lang="ru-RU" sz="2800" dirty="0" err="1" smtClean="0"/>
              <a:t>с,з</a:t>
            </a:r>
            <a:r>
              <a:rPr lang="ru-RU" sz="2800" dirty="0" smtClean="0"/>
              <a:t>)бежать, 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lang="ru-RU" sz="2800" dirty="0" smtClean="0"/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lang="ru-RU" sz="2800" dirty="0" smtClean="0"/>
              <a:t>17) пол(</a:t>
            </a:r>
            <a:r>
              <a:rPr lang="ru-RU" sz="2800" dirty="0" err="1" smtClean="0"/>
              <a:t>оа</a:t>
            </a:r>
            <a:r>
              <a:rPr lang="ru-RU" sz="2800" dirty="0" smtClean="0"/>
              <a:t>)</a:t>
            </a:r>
            <a:r>
              <a:rPr lang="ru-RU" sz="2800" dirty="0" err="1" smtClean="0"/>
              <a:t>жение</a:t>
            </a:r>
            <a:r>
              <a:rPr lang="ru-RU" sz="2800" dirty="0" smtClean="0"/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…делать</a:t>
            </a:r>
          </a:p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2990" y="3922713"/>
            <a:ext cx="59182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С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97634" y="3994151"/>
            <a:ext cx="526106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З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…кликнуть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11552" y="3994151"/>
            <a:ext cx="561372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83320" y="3994151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039916" y="2279639"/>
            <a:ext cx="6072230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charset="0"/>
                <a:ea typeface="MS Gothic" charset="-128"/>
              </a:rPr>
              <a:t>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Предпол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жение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397238" y="4137027"/>
            <a:ext cx="1143008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54692" y="4208465"/>
            <a:ext cx="561372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Изл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…гать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54362" y="3851275"/>
            <a:ext cx="561372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69072" y="3922713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Предл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…жить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97304" y="4137027"/>
            <a:ext cx="561372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11882" y="4137027"/>
            <a:ext cx="500066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Прор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стет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2990" y="4137027"/>
            <a:ext cx="561372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83320" y="4208465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  Р…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стет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4428" y="3994151"/>
            <a:ext cx="561372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611948" y="3994151"/>
            <a:ext cx="623889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 Пор…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сль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11618" y="4208465"/>
            <a:ext cx="561372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4758" y="4279903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   Р…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стов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040180" y="4208465"/>
            <a:ext cx="4571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97634" y="4208465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 bwMode="auto">
          <a:xfrm>
            <a:off x="2468544" y="2279639"/>
            <a:ext cx="5643602" cy="3071834"/>
          </a:xfrm>
          <a:prstGeom prst="roundRect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    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Прир</a:t>
            </a:r>
            <a:r>
              <a:rPr kumimoji="0" lang="ru-RU" sz="54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…</a:t>
            </a:r>
            <a:r>
              <a:rPr kumimoji="0" lang="ru-RU" sz="5400" b="0" i="0" u="none" strike="noStrike" cap="none" normalizeH="0" baseline="0" dirty="0" err="1" smtClean="0">
                <a:ln>
                  <a:noFill/>
                </a:ln>
                <a:effectLst/>
                <a:latin typeface="Arial" charset="0"/>
                <a:ea typeface="MS Gothic" charset="-128"/>
              </a:rPr>
              <a:t>сти</a:t>
            </a:r>
            <a:endParaRPr kumimoji="0" lang="ru-RU" sz="5400" b="0" i="0" u="none" strike="noStrike" cap="none" normalizeH="0" baseline="0" dirty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54428" y="4208465"/>
            <a:ext cx="561372" cy="7220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3" action="ppaction://hlinksldjump"/>
              </a:rPr>
              <a:t>А</a:t>
            </a:r>
            <a:endParaRPr lang="ru-RU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54758" y="4137027"/>
            <a:ext cx="623889" cy="7220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  <a:hlinkClick r:id="rId4" action="ppaction://hlinksldjump"/>
              </a:rPr>
              <a:t>О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-1" y="0"/>
            <a:ext cx="10080625" cy="7559675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Прочитайте 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ряды слов. Выделите в каждом ряду слово по двум признакам одновременно. Прочитайте слова первого ряда. </a:t>
            </a:r>
            <a:endParaRPr lang="ru-RU" sz="3600" dirty="0" smtClean="0">
              <a:latin typeface="Arial" pitchFamily="34" charset="0"/>
            </a:endParaRPr>
          </a:p>
          <a:p>
            <a:pPr lvl="0"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defTabSz="914400" hangingPunct="1">
              <a:lnSpc>
                <a:spcPct val="100000"/>
              </a:lnSpc>
              <a:buClrTx/>
              <a:buSzTx/>
            </a:pP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1)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Предл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..гать,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распол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..житься, р..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стения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b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Прир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щение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изл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..гать, пол..жить;</a:t>
            </a:r>
            <a:b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3)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Слаг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емое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предл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жение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выр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36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сла</a:t>
            </a:r>
            <a:r>
              <a:rPr lang="ru-RU" sz="36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3600" dirty="0" smtClean="0"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2660" y="636565"/>
            <a:ext cx="8378636" cy="607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2. Изучение нового материала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51000" t="-1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Sonne009.g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443619">
            <a:off x="908760" y="1263060"/>
            <a:ext cx="4451136" cy="3857652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39718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 action="ppaction://hlinksldjump"/>
              </a:rPr>
              <a:t>1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111222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 action="ppaction://hlinksldjump"/>
              </a:rPr>
              <a:t>2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682726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7" action="ppaction://hlinksldjump"/>
              </a:rPr>
              <a:t>3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182792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 action="ppaction://hlinksldjump"/>
              </a:rPr>
              <a:t>4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682858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9" action="ppaction://hlinksldjump"/>
              </a:rPr>
              <a:t>5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111486" y="6494481"/>
            <a:ext cx="31290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0" action="ppaction://hlinksldjump"/>
              </a:rPr>
              <a:t>6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611552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1" action="ppaction://hlinksldjump"/>
              </a:rPr>
              <a:t>7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040180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2" action="ppaction://hlinksldjump"/>
              </a:rPr>
              <a:t>8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468808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3" action="ppaction://hlinksldjump"/>
              </a:rPr>
              <a:t>9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897436" y="6494481"/>
            <a:ext cx="44114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4" action="ppaction://hlinksldjump"/>
              </a:rPr>
              <a:t>10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468940" y="6423043"/>
            <a:ext cx="424027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5" action="ppaction://hlinksldjump"/>
              </a:rPr>
              <a:t>11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040444" y="6423043"/>
            <a:ext cx="44114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6" action="ppaction://hlinksldjump"/>
              </a:rPr>
              <a:t>12</a:t>
            </a:r>
            <a:endParaRPr lang="ru-RU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 l="-51000" t="-1000" r="-2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539718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4" action="ppaction://hlinksldjump"/>
              </a:rPr>
              <a:t>1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1111222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5" action="ppaction://hlinksldjump"/>
              </a:rPr>
              <a:t>2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682726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6" action="ppaction://hlinksldjump"/>
              </a:rPr>
              <a:t>3</a:t>
            </a:r>
            <a:endParaRPr lang="ru-RU" dirty="0"/>
          </a:p>
        </p:txBody>
      </p:sp>
      <p:sp>
        <p:nvSpPr>
          <p:cNvPr id="19" name="TextBox 18"/>
          <p:cNvSpPr txBox="1"/>
          <p:nvPr/>
        </p:nvSpPr>
        <p:spPr>
          <a:xfrm>
            <a:off x="2182792" y="6565919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7" action="ppaction://hlinksldjump"/>
              </a:rPr>
              <a:t>4</a:t>
            </a:r>
            <a:endParaRPr lang="ru-RU" dirty="0"/>
          </a:p>
        </p:txBody>
      </p:sp>
      <p:sp>
        <p:nvSpPr>
          <p:cNvPr id="20" name="TextBox 19"/>
          <p:cNvSpPr txBox="1"/>
          <p:nvPr/>
        </p:nvSpPr>
        <p:spPr>
          <a:xfrm>
            <a:off x="2682858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8" action="ppaction://hlinksldjump"/>
              </a:rPr>
              <a:t>5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3111486" y="6494481"/>
            <a:ext cx="312906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9" action="ppaction://hlinksldjump"/>
              </a:rPr>
              <a:t>6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3611552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0" action="ppaction://hlinksldjump"/>
              </a:rPr>
              <a:t>7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040180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1" action="ppaction://hlinksldjump"/>
              </a:rPr>
              <a:t>8</a:t>
            </a:r>
            <a:endParaRPr lang="ru-RU" dirty="0"/>
          </a:p>
        </p:txBody>
      </p:sp>
      <p:sp>
        <p:nvSpPr>
          <p:cNvPr id="24" name="TextBox 23"/>
          <p:cNvSpPr txBox="1"/>
          <p:nvPr/>
        </p:nvSpPr>
        <p:spPr>
          <a:xfrm>
            <a:off x="4468808" y="6494481"/>
            <a:ext cx="31290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2" action="ppaction://hlinksldjump"/>
              </a:rPr>
              <a:t>9</a:t>
            </a:r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897436" y="6494481"/>
            <a:ext cx="44114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3" action="ppaction://hlinksldjump"/>
              </a:rPr>
              <a:t>10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5468940" y="6423043"/>
            <a:ext cx="424027" cy="3499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hlinkClick r:id="rId14" action="ppaction://hlinksldjump"/>
              </a:rPr>
              <a:t>11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6040444" y="6423043"/>
            <a:ext cx="441146" cy="3499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hlinkClick r:id="rId15" action="ppaction://hlinksldjump"/>
              </a:rPr>
              <a:t>12</a:t>
            </a:r>
            <a:endParaRPr lang="ru-RU" dirty="0"/>
          </a:p>
        </p:txBody>
      </p:sp>
      <p:pic>
        <p:nvPicPr>
          <p:cNvPr id="15" name="Рисунок 14" descr="1272141333_12.png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82660" y="922317"/>
            <a:ext cx="6761792" cy="4786346"/>
          </a:xfrm>
          <a:prstGeom prst="rect">
            <a:avLst/>
          </a:prstGeom>
        </p:spPr>
      </p:pic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11354" y="2708267"/>
            <a:ext cx="5786478" cy="19815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solidFill>
                  <a:srgbClr val="FF0000"/>
                </a:solidFill>
              </a:rPr>
              <a:t>Домашнее задание:</a:t>
            </a:r>
          </a:p>
          <a:p>
            <a:r>
              <a:rPr lang="ru-RU" sz="4400" dirty="0" smtClean="0">
                <a:solidFill>
                  <a:srgbClr val="FF0000"/>
                </a:solidFill>
              </a:rPr>
              <a:t>Параграф 85;  </a:t>
            </a:r>
          </a:p>
          <a:p>
            <a:r>
              <a:rPr lang="ru-RU" sz="4400" dirty="0" smtClean="0">
                <a:solidFill>
                  <a:srgbClr val="FF0000"/>
                </a:solidFill>
              </a:rPr>
              <a:t>упр. 441</a:t>
            </a:r>
            <a:endParaRPr lang="ru-RU" sz="4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 bwMode="auto">
          <a:xfrm>
            <a:off x="-1" y="0"/>
            <a:ext cx="10080625" cy="7559675"/>
          </a:xfrm>
          <a:prstGeom prst="rect">
            <a:avLst/>
          </a:prstGeom>
          <a:solidFill>
            <a:schemeClr val="bg1">
              <a:lumMod val="95000"/>
              <a:alpha val="8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endParaRPr lang="ru-RU" sz="36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defTabSz="914400" hangingPunct="1">
              <a:lnSpc>
                <a:spcPct val="100000"/>
              </a:lnSpc>
              <a:buClrTx/>
              <a:buSzTx/>
            </a:pP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1) р..</a:t>
            </a:r>
            <a:r>
              <a:rPr lang="ru-RU" sz="6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стения</a:t>
            </a: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;</a:t>
            </a:r>
            <a:b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2) </a:t>
            </a:r>
            <a:r>
              <a:rPr lang="ru-RU" sz="6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прир</a:t>
            </a: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6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щение</a:t>
            </a: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,;</a:t>
            </a:r>
            <a:b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3) </a:t>
            </a:r>
            <a:r>
              <a:rPr lang="ru-RU" sz="6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выр</a:t>
            </a: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..</a:t>
            </a:r>
            <a:r>
              <a:rPr lang="ru-RU" sz="6000" dirty="0" err="1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сла</a:t>
            </a:r>
            <a:r>
              <a:rPr lang="ru-RU" sz="6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6000" dirty="0" smtClean="0">
              <a:latin typeface="Arial" pitchFamily="34" charset="0"/>
              <a:ea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2660" y="636565"/>
            <a:ext cx="8378636" cy="607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0070C0"/>
                </a:solidFill>
              </a:rPr>
              <a:t>2. Изучение нового материала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54098" y="1708135"/>
            <a:ext cx="642942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11420" y="2636829"/>
            <a:ext cx="642942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4230" y="3565523"/>
            <a:ext cx="642942" cy="951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о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8" name="Улыбающееся лицо 7">
            <a:hlinkClick r:id="rId3" action="ppaction://hlinksldjump"/>
          </p:cNvPr>
          <p:cNvSpPr/>
          <p:nvPr/>
        </p:nvSpPr>
        <p:spPr bwMode="auto">
          <a:xfrm>
            <a:off x="9398030" y="6923109"/>
            <a:ext cx="357190" cy="428628"/>
          </a:xfrm>
          <a:prstGeom prst="smileyFac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9" name="Улыбающееся лицо 8">
            <a:hlinkClick r:id="rId4" action="ppaction://hlinksldjump"/>
          </p:cNvPr>
          <p:cNvSpPr/>
          <p:nvPr/>
        </p:nvSpPr>
        <p:spPr bwMode="auto">
          <a:xfrm>
            <a:off x="253966" y="6923109"/>
            <a:ext cx="357190" cy="428628"/>
          </a:xfrm>
          <a:prstGeom prst="smileyFac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0078" y="5459766"/>
            <a:ext cx="4116255" cy="173243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Раст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-</a:t>
            </a:r>
            <a:r>
              <a:rPr lang="ru-RU" sz="2400" i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i="1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и</a:t>
            </a:r>
            <a:r>
              <a:rPr lang="ru-RU" sz="2400" i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ращ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-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всегда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пишем с буквой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а</a:t>
            </a:r>
            <a:r>
              <a:rPr lang="ru-RU" dirty="0">
                <a:solidFill>
                  <a:srgbClr val="FF0000"/>
                </a:solidFill>
                <a:latin typeface="Arial" charset="0"/>
              </a:rPr>
              <a:t>.</a:t>
            </a:r>
          </a:p>
          <a:p>
            <a:pPr algn="just">
              <a:defRPr/>
            </a:pPr>
            <a:r>
              <a:rPr lang="ru-RU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.</a:t>
            </a:r>
          </a:p>
        </p:txBody>
      </p:sp>
      <p:grpSp>
        <p:nvGrpSpPr>
          <p:cNvPr id="2" name="Группа 14"/>
          <p:cNvGrpSpPr/>
          <p:nvPr/>
        </p:nvGrpSpPr>
        <p:grpSpPr>
          <a:xfrm>
            <a:off x="5591602" y="5669770"/>
            <a:ext cx="1260087" cy="1181207"/>
            <a:chOff x="5072066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6" name="Овал 5">
              <a:hlinkClick r:id="" action="ppaction://noaction" highlightClick="1"/>
            </p:cNvPr>
            <p:cNvSpPr/>
            <p:nvPr/>
          </p:nvSpPr>
          <p:spPr>
            <a:xfrm>
              <a:off x="5072066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/>
            </a:p>
          </p:txBody>
        </p:sp>
        <p:sp>
          <p:nvSpPr>
            <p:cNvPr id="7" name="Стрелка влево 6"/>
            <p:cNvSpPr/>
            <p:nvPr/>
          </p:nvSpPr>
          <p:spPr>
            <a:xfrm>
              <a:off x="5286380" y="5357826"/>
              <a:ext cx="642942" cy="714380"/>
            </a:xfrm>
            <a:prstGeom prst="lef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3" name="Группа 16"/>
          <p:cNvGrpSpPr/>
          <p:nvPr/>
        </p:nvGrpSpPr>
        <p:grpSpPr>
          <a:xfrm>
            <a:off x="8426797" y="5669770"/>
            <a:ext cx="1260087" cy="1181207"/>
            <a:chOff x="7643834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15" name="Овал 14">
              <a:hlinkClick r:id="rId3" action="ppaction://hlinksldjump"/>
            </p:cNvPr>
            <p:cNvSpPr/>
            <p:nvPr/>
          </p:nvSpPr>
          <p:spPr>
            <a:xfrm>
              <a:off x="7643834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" name="Стрелка вправо 15">
              <a:hlinkClick r:id="" action="ppaction://hlinkshowjump?jump=nextslide" highlightClick="1"/>
            </p:cNvPr>
            <p:cNvSpPr/>
            <p:nvPr/>
          </p:nvSpPr>
          <p:spPr>
            <a:xfrm>
              <a:off x="7929586" y="5357826"/>
              <a:ext cx="642942" cy="642942"/>
            </a:xfrm>
            <a:prstGeom prst="righ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749108" y="6929702"/>
            <a:ext cx="864636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Назад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72920" y="6929702"/>
            <a:ext cx="1656518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Комментарий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584283" y="6929702"/>
            <a:ext cx="1001852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Вперёд</a:t>
            </a:r>
          </a:p>
        </p:txBody>
      </p:sp>
      <p:sp>
        <p:nvSpPr>
          <p:cNvPr id="17421" name="Прямоугольник 21"/>
          <p:cNvSpPr>
            <a:spLocks noChangeArrowheads="1"/>
          </p:cNvSpPr>
          <p:nvPr/>
        </p:nvSpPr>
        <p:spPr bwMode="auto">
          <a:xfrm>
            <a:off x="4683122" y="2994019"/>
            <a:ext cx="3281322" cy="97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ru-RU" sz="6000" i="1" dirty="0">
                <a:latin typeface="Monotype Corsiva" pitchFamily="66" charset="0"/>
              </a:rPr>
              <a:t>р…</a:t>
            </a:r>
            <a:r>
              <a:rPr lang="ru-RU" sz="6000" i="1" dirty="0" err="1">
                <a:latin typeface="Monotype Corsiva" pitchFamily="66" charset="0"/>
              </a:rPr>
              <a:t>стение</a:t>
            </a:r>
            <a:endParaRPr lang="ru-RU" sz="6000" i="1" dirty="0">
              <a:latin typeface="Monotype Corsiva" pitchFamily="66" charset="0"/>
            </a:endParaRPr>
          </a:p>
        </p:txBody>
      </p:sp>
      <p:pic>
        <p:nvPicPr>
          <p:cNvPr id="17422" name="Picture 3" descr="C:\Documents and Settings\Shandy\Рабочий стол\Untitled-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25602" y="1993887"/>
            <a:ext cx="2283891" cy="307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25"/>
          <p:cNvGrpSpPr/>
          <p:nvPr/>
        </p:nvGrpSpPr>
        <p:grpSpPr>
          <a:xfrm>
            <a:off x="7009199" y="5669770"/>
            <a:ext cx="1260087" cy="1181207"/>
            <a:chOff x="6357950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21" name="Овал 20"/>
            <p:cNvSpPr/>
            <p:nvPr/>
          </p:nvSpPr>
          <p:spPr>
            <a:xfrm>
              <a:off x="6357950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5" name="Загнутый угол 24"/>
            <p:cNvSpPr/>
            <p:nvPr/>
          </p:nvSpPr>
          <p:spPr bwMode="auto">
            <a:xfrm>
              <a:off x="6629400" y="5410200"/>
              <a:ext cx="609600" cy="609600"/>
            </a:xfrm>
            <a:prstGeom prst="foldedCorner">
              <a:avLst>
                <a:gd name="adj" fmla="val 35417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200" dirty="0">
                <a:latin typeface="Monotype Corsiva" pitchFamily="66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0078" y="5459766"/>
            <a:ext cx="4116255" cy="173243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Раст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-</a:t>
            </a:r>
            <a:r>
              <a:rPr lang="ru-RU" sz="2400" i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i="1" dirty="0">
                <a:solidFill>
                  <a:schemeClr val="tx2">
                    <a:lumMod val="75000"/>
                    <a:lumOff val="25000"/>
                  </a:schemeClr>
                </a:solidFill>
                <a:latin typeface="Arial" charset="0"/>
              </a:rPr>
              <a:t>и</a:t>
            </a:r>
            <a:r>
              <a:rPr lang="ru-RU" sz="2400" i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ращ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- </a:t>
            </a:r>
            <a:r>
              <a:rPr lang="ru-RU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charset="0"/>
              </a:rPr>
              <a:t>всегда</a:t>
            </a:r>
          </a:p>
          <a:p>
            <a:pPr algn="ctr">
              <a:defRPr/>
            </a:pPr>
            <a:r>
              <a:rPr lang="ru-RU" sz="2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charset="0"/>
              </a:rPr>
              <a:t>пишем с буквой</a:t>
            </a:r>
            <a:r>
              <a:rPr lang="en-US" sz="2400" dirty="0">
                <a:solidFill>
                  <a:schemeClr val="tx2">
                    <a:lumMod val="75000"/>
                    <a:lumOff val="25000"/>
                  </a:schemeClr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rgbClr val="FF0000"/>
                </a:solidFill>
                <a:latin typeface="Arial" charset="0"/>
              </a:rPr>
              <a:t>а.</a:t>
            </a:r>
          </a:p>
          <a:p>
            <a:pPr algn="just">
              <a:defRPr/>
            </a:pPr>
            <a:r>
              <a:rPr lang="ru-RU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.</a:t>
            </a:r>
          </a:p>
        </p:txBody>
      </p:sp>
      <p:grpSp>
        <p:nvGrpSpPr>
          <p:cNvPr id="2" name="Группа 14"/>
          <p:cNvGrpSpPr/>
          <p:nvPr/>
        </p:nvGrpSpPr>
        <p:grpSpPr>
          <a:xfrm>
            <a:off x="5591602" y="5669770"/>
            <a:ext cx="1260087" cy="1181207"/>
            <a:chOff x="5072066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6" name="Овал 5">
              <a:hlinkClick r:id="" action="ppaction://noaction" highlightClick="1"/>
            </p:cNvPr>
            <p:cNvSpPr/>
            <p:nvPr/>
          </p:nvSpPr>
          <p:spPr>
            <a:xfrm>
              <a:off x="5072066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/>
            </a:p>
          </p:txBody>
        </p:sp>
        <p:sp>
          <p:nvSpPr>
            <p:cNvPr id="7" name="Стрелка влево 6">
              <a:hlinkClick r:id="" action="ppaction://hlinkshowjump?jump=previousslide" highlightClick="1"/>
            </p:cNvPr>
            <p:cNvSpPr/>
            <p:nvPr/>
          </p:nvSpPr>
          <p:spPr>
            <a:xfrm>
              <a:off x="5286380" y="5357826"/>
              <a:ext cx="642942" cy="714380"/>
            </a:xfrm>
            <a:prstGeom prst="lef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3" name="Группа 16"/>
          <p:cNvGrpSpPr/>
          <p:nvPr/>
        </p:nvGrpSpPr>
        <p:grpSpPr>
          <a:xfrm>
            <a:off x="8426797" y="5669770"/>
            <a:ext cx="1260087" cy="1181207"/>
            <a:chOff x="7643834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15" name="Овал 14">
              <a:hlinkClick r:id="rId3" action="ppaction://hlinksldjump"/>
            </p:cNvPr>
            <p:cNvSpPr/>
            <p:nvPr/>
          </p:nvSpPr>
          <p:spPr>
            <a:xfrm>
              <a:off x="7643834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" name="Стрелка вправо 15">
              <a:hlinkClick r:id="" action="ppaction://hlinkshowjump?jump=nextslide" highlightClick="1"/>
            </p:cNvPr>
            <p:cNvSpPr/>
            <p:nvPr/>
          </p:nvSpPr>
          <p:spPr>
            <a:xfrm>
              <a:off x="7929586" y="5357826"/>
              <a:ext cx="642942" cy="642942"/>
            </a:xfrm>
            <a:prstGeom prst="righ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749108" y="6929702"/>
            <a:ext cx="864636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Назад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72920" y="6929702"/>
            <a:ext cx="1656518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Комментарий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584283" y="6929702"/>
            <a:ext cx="1001852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rPr>
              <a:t>Вперёд</a:t>
            </a:r>
          </a:p>
        </p:txBody>
      </p:sp>
      <p:sp>
        <p:nvSpPr>
          <p:cNvPr id="18445" name="Прямоугольник 21"/>
          <p:cNvSpPr>
            <a:spLocks noChangeArrowheads="1"/>
          </p:cNvSpPr>
          <p:nvPr/>
        </p:nvSpPr>
        <p:spPr bwMode="auto">
          <a:xfrm>
            <a:off x="4325932" y="2922581"/>
            <a:ext cx="2835688" cy="97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ru-RU" sz="6000" i="1" dirty="0">
                <a:latin typeface="Monotype Corsiva" pitchFamily="66" charset="0"/>
              </a:rPr>
              <a:t>р</a:t>
            </a:r>
            <a:r>
              <a:rPr lang="ru-RU" sz="6000" i="1" dirty="0">
                <a:solidFill>
                  <a:srgbClr val="FF0000"/>
                </a:solidFill>
                <a:latin typeface="Monotype Corsiva" pitchFamily="66" charset="0"/>
              </a:rPr>
              <a:t>а</a:t>
            </a:r>
            <a:r>
              <a:rPr lang="ru-RU" sz="6000" i="1" dirty="0">
                <a:latin typeface="Monotype Corsiva" pitchFamily="66" charset="0"/>
              </a:rPr>
              <a:t>стение</a:t>
            </a:r>
          </a:p>
        </p:txBody>
      </p:sp>
      <p:pic>
        <p:nvPicPr>
          <p:cNvPr id="18446" name="Picture 3" descr="C:\Documents and Settings\Shandy\Рабочий стол\Untitled-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81324" y="2047412"/>
            <a:ext cx="2283891" cy="30711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25"/>
          <p:cNvGrpSpPr/>
          <p:nvPr/>
        </p:nvGrpSpPr>
        <p:grpSpPr>
          <a:xfrm>
            <a:off x="7009199" y="5669770"/>
            <a:ext cx="1260087" cy="1181207"/>
            <a:chOff x="6357950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21" name="Овал 20"/>
            <p:cNvSpPr/>
            <p:nvPr/>
          </p:nvSpPr>
          <p:spPr>
            <a:xfrm>
              <a:off x="6357950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5" name="Загнутый угол 24"/>
            <p:cNvSpPr/>
            <p:nvPr/>
          </p:nvSpPr>
          <p:spPr bwMode="auto">
            <a:xfrm>
              <a:off x="6629400" y="5410200"/>
              <a:ext cx="609600" cy="609600"/>
            </a:xfrm>
            <a:prstGeom prst="foldedCorner">
              <a:avLst>
                <a:gd name="adj" fmla="val 35417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200" dirty="0">
                <a:latin typeface="Monotype Corsiva" pitchFamily="66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0078" y="5459766"/>
            <a:ext cx="4116255" cy="173243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sz="2400" dirty="0">
                <a:solidFill>
                  <a:srgbClr val="FF0000"/>
                </a:solidFill>
                <a:latin typeface="Arial" charset="0"/>
              </a:rPr>
              <a:t>О</a:t>
            </a:r>
            <a:r>
              <a:rPr lang="ru-RU" sz="2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пишем в корне 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рос:</a:t>
            </a:r>
          </a:p>
          <a:p>
            <a:pPr algn="ctr">
              <a:defRPr/>
            </a:pP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вырос,перерос,подрос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.</a:t>
            </a:r>
          </a:p>
          <a:p>
            <a:pPr algn="just">
              <a:defRPr/>
            </a:pPr>
            <a:endParaRPr lang="ru-RU" i="1" dirty="0">
              <a:solidFill>
                <a:srgbClr val="FF0000"/>
              </a:solidFill>
            </a:endParaRPr>
          </a:p>
        </p:txBody>
      </p:sp>
      <p:grpSp>
        <p:nvGrpSpPr>
          <p:cNvPr id="2" name="Группа 14"/>
          <p:cNvGrpSpPr/>
          <p:nvPr/>
        </p:nvGrpSpPr>
        <p:grpSpPr>
          <a:xfrm>
            <a:off x="5591602" y="5669770"/>
            <a:ext cx="1260087" cy="1181207"/>
            <a:chOff x="5072066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6" name="Овал 5">
              <a:hlinkClick r:id="" action="ppaction://noaction" highlightClick="1"/>
            </p:cNvPr>
            <p:cNvSpPr/>
            <p:nvPr/>
          </p:nvSpPr>
          <p:spPr>
            <a:xfrm>
              <a:off x="5072066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/>
            </a:p>
          </p:txBody>
        </p:sp>
        <p:sp>
          <p:nvSpPr>
            <p:cNvPr id="7" name="Стрелка влево 6">
              <a:hlinkClick r:id="" action="ppaction://hlinkshowjump?jump=previousslide" highlightClick="1"/>
            </p:cNvPr>
            <p:cNvSpPr/>
            <p:nvPr/>
          </p:nvSpPr>
          <p:spPr>
            <a:xfrm>
              <a:off x="5286380" y="5357826"/>
              <a:ext cx="642942" cy="714380"/>
            </a:xfrm>
            <a:prstGeom prst="lef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3" name="Группа 16"/>
          <p:cNvGrpSpPr/>
          <p:nvPr/>
        </p:nvGrpSpPr>
        <p:grpSpPr>
          <a:xfrm>
            <a:off x="8426797" y="5669770"/>
            <a:ext cx="1260087" cy="1181207"/>
            <a:chOff x="7643834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15" name="Овал 14">
              <a:hlinkClick r:id="rId3" action="ppaction://hlinksldjump"/>
            </p:cNvPr>
            <p:cNvSpPr/>
            <p:nvPr/>
          </p:nvSpPr>
          <p:spPr>
            <a:xfrm>
              <a:off x="7643834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" name="Стрелка вправо 15">
              <a:hlinkClick r:id="" action="ppaction://hlinkshowjump?jump=nextslide" highlightClick="1"/>
            </p:cNvPr>
            <p:cNvSpPr/>
            <p:nvPr/>
          </p:nvSpPr>
          <p:spPr>
            <a:xfrm>
              <a:off x="7929586" y="5357826"/>
              <a:ext cx="642942" cy="642942"/>
            </a:xfrm>
            <a:prstGeom prst="righ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749108" y="6929702"/>
            <a:ext cx="864636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Назад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72920" y="6929702"/>
            <a:ext cx="1656518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Комментарий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584283" y="6929702"/>
            <a:ext cx="1001852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Вперёд</a:t>
            </a:r>
          </a:p>
        </p:txBody>
      </p:sp>
      <p:sp>
        <p:nvSpPr>
          <p:cNvPr id="19469" name="Прямоугольник 19"/>
          <p:cNvSpPr>
            <a:spLocks noChangeArrowheads="1"/>
          </p:cNvSpPr>
          <p:nvPr/>
        </p:nvSpPr>
        <p:spPr bwMode="auto">
          <a:xfrm>
            <a:off x="4961558" y="2992372"/>
            <a:ext cx="3459255" cy="97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ru-RU" sz="6000" i="1" dirty="0" err="1">
                <a:latin typeface="Monotype Corsiva" pitchFamily="66" charset="0"/>
              </a:rPr>
              <a:t>водор</a:t>
            </a:r>
            <a:r>
              <a:rPr lang="ru-RU" sz="6000" i="1" dirty="0">
                <a:latin typeface="Monotype Corsiva" pitchFamily="66" charset="0"/>
              </a:rPr>
              <a:t>…</a:t>
            </a:r>
            <a:r>
              <a:rPr lang="ru-RU" sz="6000" i="1" dirty="0" err="1">
                <a:latin typeface="Monotype Corsiva" pitchFamily="66" charset="0"/>
              </a:rPr>
              <a:t>сли</a:t>
            </a:r>
            <a:endParaRPr lang="ru-RU" sz="6000" i="1" dirty="0">
              <a:latin typeface="Monotype Corsiva" pitchFamily="66" charset="0"/>
            </a:endParaRPr>
          </a:p>
        </p:txBody>
      </p:sp>
      <p:pic>
        <p:nvPicPr>
          <p:cNvPr id="19470" name="Picture 2" descr="C:\Documents and Settings\Shandy\Рабочий стол\Untitled-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39850" y="1874654"/>
            <a:ext cx="3027934" cy="324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25"/>
          <p:cNvGrpSpPr/>
          <p:nvPr/>
        </p:nvGrpSpPr>
        <p:grpSpPr>
          <a:xfrm>
            <a:off x="7040576" y="5637225"/>
            <a:ext cx="1260087" cy="1181207"/>
            <a:chOff x="6357950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22" name="Овал 21"/>
            <p:cNvSpPr/>
            <p:nvPr/>
          </p:nvSpPr>
          <p:spPr>
            <a:xfrm>
              <a:off x="6357950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5" name="Загнутый угол 24"/>
            <p:cNvSpPr/>
            <p:nvPr/>
          </p:nvSpPr>
          <p:spPr bwMode="auto">
            <a:xfrm>
              <a:off x="6629400" y="5410200"/>
              <a:ext cx="609600" cy="609600"/>
            </a:xfrm>
            <a:prstGeom prst="foldedCorner">
              <a:avLst>
                <a:gd name="adj" fmla="val 35417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200" dirty="0">
                <a:latin typeface="Monotype Corsiva" pitchFamily="66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/>
          <p:cNvSpPr/>
          <p:nvPr/>
        </p:nvSpPr>
        <p:spPr bwMode="auto">
          <a:xfrm>
            <a:off x="0" y="0"/>
            <a:ext cx="10080625" cy="7559675"/>
          </a:xfrm>
          <a:prstGeom prst="rect">
            <a:avLst/>
          </a:prstGeom>
          <a:solidFill>
            <a:schemeClr val="bg1">
              <a:alpha val="74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260078" y="5459766"/>
            <a:ext cx="4116255" cy="1732438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sz="2400" dirty="0">
                <a:solidFill>
                  <a:srgbClr val="FF0000"/>
                </a:solidFill>
                <a:latin typeface="Arial" charset="0"/>
              </a:rPr>
              <a:t>О</a:t>
            </a:r>
            <a:r>
              <a:rPr lang="ru-RU" sz="2400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sz="2400" dirty="0">
                <a:solidFill>
                  <a:schemeClr val="bg2">
                    <a:lumMod val="25000"/>
                  </a:schemeClr>
                </a:solidFill>
                <a:latin typeface="Arial" charset="0"/>
              </a:rPr>
              <a:t>пишем в корне 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рос:</a:t>
            </a:r>
          </a:p>
          <a:p>
            <a:pPr algn="ctr">
              <a:defRPr/>
            </a:pPr>
            <a:r>
              <a:rPr lang="ru-RU" sz="2400" i="1" dirty="0" err="1">
                <a:solidFill>
                  <a:srgbClr val="FF0000"/>
                </a:solidFill>
                <a:latin typeface="Arial" charset="0"/>
              </a:rPr>
              <a:t>вырос,перерос,подрос</a:t>
            </a:r>
            <a:r>
              <a:rPr lang="ru-RU" sz="2400" i="1" dirty="0">
                <a:solidFill>
                  <a:srgbClr val="FF0000"/>
                </a:solidFill>
                <a:latin typeface="Arial" charset="0"/>
              </a:rPr>
              <a:t>.</a:t>
            </a:r>
          </a:p>
          <a:p>
            <a:pPr algn="just">
              <a:defRPr/>
            </a:pPr>
            <a:endParaRPr lang="ru-RU" i="1" dirty="0">
              <a:solidFill>
                <a:srgbClr val="FF0000"/>
              </a:solidFill>
            </a:endParaRPr>
          </a:p>
        </p:txBody>
      </p:sp>
      <p:grpSp>
        <p:nvGrpSpPr>
          <p:cNvPr id="2" name="Группа 14"/>
          <p:cNvGrpSpPr/>
          <p:nvPr/>
        </p:nvGrpSpPr>
        <p:grpSpPr>
          <a:xfrm>
            <a:off x="5591602" y="5669770"/>
            <a:ext cx="1260087" cy="1181207"/>
            <a:chOff x="5072066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6" name="Овал 5">
              <a:hlinkClick r:id="" action="ppaction://noaction" highlightClick="1"/>
            </p:cNvPr>
            <p:cNvSpPr/>
            <p:nvPr/>
          </p:nvSpPr>
          <p:spPr>
            <a:xfrm>
              <a:off x="5072066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/>
            </a:p>
          </p:txBody>
        </p:sp>
        <p:sp>
          <p:nvSpPr>
            <p:cNvPr id="7" name="Стрелка влево 6">
              <a:hlinkClick r:id="" action="ppaction://hlinkshowjump?jump=previousslide" highlightClick="1"/>
            </p:cNvPr>
            <p:cNvSpPr/>
            <p:nvPr/>
          </p:nvSpPr>
          <p:spPr>
            <a:xfrm>
              <a:off x="5286380" y="5357826"/>
              <a:ext cx="642942" cy="714380"/>
            </a:xfrm>
            <a:prstGeom prst="lef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/>
            </a:p>
          </p:txBody>
        </p:sp>
      </p:grpSp>
      <p:grpSp>
        <p:nvGrpSpPr>
          <p:cNvPr id="3" name="Группа 16"/>
          <p:cNvGrpSpPr/>
          <p:nvPr/>
        </p:nvGrpSpPr>
        <p:grpSpPr>
          <a:xfrm>
            <a:off x="8426797" y="5669770"/>
            <a:ext cx="1260087" cy="1181207"/>
            <a:chOff x="7643834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15" name="Овал 14">
              <a:hlinkClick r:id="rId3" action="ppaction://hlinksldjump"/>
            </p:cNvPr>
            <p:cNvSpPr/>
            <p:nvPr/>
          </p:nvSpPr>
          <p:spPr>
            <a:xfrm>
              <a:off x="7643834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16" name="Стрелка вправо 15">
              <a:hlinkClick r:id="" action="ppaction://hlinkshowjump?jump=nextslide" highlightClick="1"/>
            </p:cNvPr>
            <p:cNvSpPr/>
            <p:nvPr/>
          </p:nvSpPr>
          <p:spPr>
            <a:xfrm>
              <a:off x="7929586" y="5357826"/>
              <a:ext cx="642942" cy="642942"/>
            </a:xfrm>
            <a:prstGeom prst="rightArrow">
              <a:avLst/>
            </a:prstGeom>
            <a:ln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</p:grpSp>
      <p:sp>
        <p:nvSpPr>
          <p:cNvPr id="17" name="Прямоугольник 16"/>
          <p:cNvSpPr/>
          <p:nvPr/>
        </p:nvSpPr>
        <p:spPr>
          <a:xfrm>
            <a:off x="5749108" y="6929702"/>
            <a:ext cx="864636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Назад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6772920" y="6929702"/>
            <a:ext cx="1656518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Комментарий</a:t>
            </a:r>
          </a:p>
        </p:txBody>
      </p:sp>
      <p:sp>
        <p:nvSpPr>
          <p:cNvPr id="19" name="Прямоугольник 18"/>
          <p:cNvSpPr/>
          <p:nvPr/>
        </p:nvSpPr>
        <p:spPr>
          <a:xfrm>
            <a:off x="8584283" y="6929702"/>
            <a:ext cx="1001852" cy="359413"/>
          </a:xfrm>
          <a:prstGeom prst="rect">
            <a:avLst/>
          </a:prstGeom>
        </p:spPr>
        <p:txBody>
          <a:bodyPr wrap="none" lIns="100794" tIns="50397" rIns="100794" bIns="50397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bg2">
                    <a:lumMod val="25000"/>
                  </a:schemeClr>
                </a:solidFill>
                <a:latin typeface="+mn-lt"/>
              </a:rPr>
              <a:t>Вперёд</a:t>
            </a:r>
          </a:p>
        </p:txBody>
      </p:sp>
      <p:sp>
        <p:nvSpPr>
          <p:cNvPr id="20493" name="Прямоугольник 19"/>
          <p:cNvSpPr>
            <a:spLocks noChangeArrowheads="1"/>
          </p:cNvSpPr>
          <p:nvPr/>
        </p:nvSpPr>
        <p:spPr bwMode="auto">
          <a:xfrm>
            <a:off x="4961559" y="2992372"/>
            <a:ext cx="2997591" cy="9766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100794" tIns="50397" rIns="100794" bIns="50397">
            <a:spAutoFit/>
          </a:bodyPr>
          <a:lstStyle/>
          <a:p>
            <a:pPr algn="ctr"/>
            <a:r>
              <a:rPr lang="ru-RU" sz="6000" i="1" dirty="0">
                <a:latin typeface="Monotype Corsiva" pitchFamily="66" charset="0"/>
              </a:rPr>
              <a:t>водор</a:t>
            </a:r>
            <a:r>
              <a:rPr lang="ru-RU" sz="6000" i="1" dirty="0">
                <a:solidFill>
                  <a:srgbClr val="FF0000"/>
                </a:solidFill>
                <a:latin typeface="Monotype Corsiva" pitchFamily="66" charset="0"/>
              </a:rPr>
              <a:t>о</a:t>
            </a:r>
            <a:r>
              <a:rPr lang="ru-RU" sz="6000" i="1" dirty="0">
                <a:latin typeface="Monotype Corsiva" pitchFamily="66" charset="0"/>
              </a:rPr>
              <a:t>сли</a:t>
            </a:r>
          </a:p>
        </p:txBody>
      </p:sp>
      <p:pic>
        <p:nvPicPr>
          <p:cNvPr id="20494" name="Picture 2" descr="C:\Documents and Settings\Shandy\Рабочий стол\Untitled-2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60079" y="1574932"/>
            <a:ext cx="3307705" cy="3543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Группа 25"/>
          <p:cNvGrpSpPr/>
          <p:nvPr/>
        </p:nvGrpSpPr>
        <p:grpSpPr>
          <a:xfrm>
            <a:off x="7009199" y="5669770"/>
            <a:ext cx="1260087" cy="1181207"/>
            <a:chOff x="6357950" y="5143512"/>
            <a:chExt cx="1143008" cy="1071570"/>
          </a:xfrm>
          <a:solidFill>
            <a:schemeClr val="tx2">
              <a:lumMod val="25000"/>
              <a:lumOff val="75000"/>
            </a:schemeClr>
          </a:solidFill>
        </p:grpSpPr>
        <p:sp>
          <p:nvSpPr>
            <p:cNvPr id="22" name="Овал 21"/>
            <p:cNvSpPr/>
            <p:nvPr/>
          </p:nvSpPr>
          <p:spPr>
            <a:xfrm>
              <a:off x="6357950" y="5143512"/>
              <a:ext cx="1143008" cy="1071570"/>
            </a:xfrm>
            <a:prstGeom prst="ellipse">
              <a:avLst/>
            </a:prstGeom>
            <a:ln/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1500" dirty="0">
                <a:solidFill>
                  <a:schemeClr val="tx2">
                    <a:lumMod val="90000"/>
                    <a:lumOff val="10000"/>
                  </a:schemeClr>
                </a:solidFill>
              </a:endParaRPr>
            </a:p>
          </p:txBody>
        </p:sp>
        <p:sp>
          <p:nvSpPr>
            <p:cNvPr id="25" name="Загнутый угол 24"/>
            <p:cNvSpPr/>
            <p:nvPr/>
          </p:nvSpPr>
          <p:spPr bwMode="auto">
            <a:xfrm>
              <a:off x="6629400" y="5410200"/>
              <a:ext cx="609600" cy="609600"/>
            </a:xfrm>
            <a:prstGeom prst="foldedCorner">
              <a:avLst>
                <a:gd name="adj" fmla="val 35417"/>
              </a:avLst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200" dirty="0">
                <a:latin typeface="Monotype Corsiva" pitchFamily="66" charset="0"/>
              </a:endParaRPr>
            </a:p>
          </p:txBody>
        </p:sp>
      </p:grp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ru-RU" sz="6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Р</a:t>
            </a:r>
            <a:r>
              <a:rPr lang="ru-RU" sz="6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А</a:t>
            </a:r>
            <a:r>
              <a:rPr lang="ru-RU" sz="6000" b="1" u="sng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СТ</a:t>
            </a:r>
            <a:r>
              <a:rPr lang="ru-RU" sz="6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-Р</a:t>
            </a:r>
            <a:r>
              <a:rPr lang="ru-RU" sz="6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А</a:t>
            </a:r>
            <a:r>
              <a:rPr lang="ru-RU" sz="6000" b="1" u="sng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Щ</a:t>
            </a:r>
            <a:r>
              <a:rPr lang="ru-RU" sz="6000" b="1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-Р</a:t>
            </a:r>
            <a:r>
              <a:rPr lang="ru-RU" sz="60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О</a:t>
            </a:r>
            <a:r>
              <a:rPr lang="ru-RU" sz="6000" b="1" u="sng" cap="all" dirty="0" smtClean="0">
                <a:ln w="0"/>
                <a:solidFill>
                  <a:srgbClr val="0070C0"/>
                </a:solidFill>
                <a:effectLst>
                  <a:reflection blurRad="12700" stA="50000" endPos="50000" dist="5000" dir="5400000" sy="-100000" rotWithShape="0"/>
                </a:effectLst>
              </a:rPr>
              <a:t>С</a:t>
            </a:r>
            <a:endParaRPr lang="ru-RU" sz="6000" b="1" cap="all" dirty="0">
              <a:ln w="0"/>
              <a:solidFill>
                <a:srgbClr val="0070C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21507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5404" y="1851011"/>
            <a:ext cx="4478476" cy="4917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26064" y="1851011"/>
            <a:ext cx="4284266" cy="49811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Овал 5"/>
          <p:cNvSpPr/>
          <p:nvPr/>
        </p:nvSpPr>
        <p:spPr bwMode="auto">
          <a:xfrm rot="-60000">
            <a:off x="1486717" y="3152020"/>
            <a:ext cx="1751654" cy="2112892"/>
          </a:xfrm>
          <a:prstGeom prst="ellipse">
            <a:avLst/>
          </a:prstGeom>
          <a:solidFill>
            <a:srgbClr val="FFC000"/>
          </a:solidFill>
          <a:ln>
            <a:solidFill>
              <a:srgbClr val="FF6600"/>
            </a:solidFill>
            <a:headEnd type="none" w="med" len="med"/>
            <a:tailEnd type="none" w="med" len="med"/>
          </a:ln>
          <a:scene3d>
            <a:camera prst="orthographicFront"/>
            <a:lightRig rig="threePt" dir="t"/>
          </a:scene3d>
          <a:sp3d>
            <a:bevelT w="0"/>
          </a:sp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b="1" dirty="0">
                <a:solidFill>
                  <a:srgbClr val="FF0000"/>
                </a:solidFill>
                <a:latin typeface="Arial" charset="0"/>
              </a:rPr>
              <a:t>О</a:t>
            </a:r>
            <a:r>
              <a:rPr lang="ru-RU" b="1" dirty="0">
                <a:solidFill>
                  <a:schemeClr val="tx1"/>
                </a:solidFill>
                <a:latin typeface="Arial" charset="0"/>
              </a:rPr>
              <a:t> пишем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" charset="0"/>
              </a:rPr>
              <a:t>в корне </a:t>
            </a:r>
            <a:r>
              <a:rPr lang="ru-RU" b="1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рос:</a:t>
            </a:r>
          </a:p>
          <a:p>
            <a:pPr algn="ctr">
              <a:defRPr/>
            </a:pPr>
            <a:r>
              <a:rPr lang="ru-RU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вырос,</a:t>
            </a:r>
          </a:p>
          <a:p>
            <a:pPr algn="ctr">
              <a:defRPr/>
            </a:pPr>
            <a:r>
              <a:rPr lang="ru-RU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перерос,</a:t>
            </a:r>
          </a:p>
          <a:p>
            <a:pPr algn="ctr">
              <a:defRPr/>
            </a:pPr>
            <a:r>
              <a:rPr lang="ru-RU" i="1" dirty="0">
                <a:solidFill>
                  <a:schemeClr val="accent3">
                    <a:lumMod val="25000"/>
                  </a:schemeClr>
                </a:solidFill>
                <a:latin typeface="Arial" charset="0"/>
              </a:rPr>
              <a:t>подрос</a:t>
            </a:r>
          </a:p>
        </p:txBody>
      </p:sp>
      <p:sp>
        <p:nvSpPr>
          <p:cNvPr id="7" name="Овал 6"/>
          <p:cNvSpPr/>
          <p:nvPr/>
        </p:nvSpPr>
        <p:spPr bwMode="auto">
          <a:xfrm>
            <a:off x="6826262" y="3136895"/>
            <a:ext cx="1742269" cy="2197285"/>
          </a:xfrm>
          <a:prstGeom prst="ellipse">
            <a:avLst/>
          </a:prstGeom>
          <a:solidFill>
            <a:srgbClr val="FFC000"/>
          </a:solidFill>
          <a:ln>
            <a:solidFill>
              <a:srgbClr val="FF6600"/>
            </a:solidFill>
            <a:headEnd type="none" w="med" len="med"/>
            <a:tailEnd type="none" w="med" len="med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100794" tIns="50397" rIns="100794" bIns="50397" anchor="ctr"/>
          <a:lstStyle/>
          <a:p>
            <a:pPr algn="ctr">
              <a:defRPr/>
            </a:pPr>
            <a:r>
              <a:rPr lang="ru-RU" i="1" dirty="0" err="1">
                <a:solidFill>
                  <a:srgbClr val="FF0000"/>
                </a:solidFill>
                <a:latin typeface="Arial" charset="0"/>
              </a:rPr>
              <a:t>Раст</a:t>
            </a:r>
            <a:r>
              <a:rPr lang="ru-RU" i="1" dirty="0">
                <a:solidFill>
                  <a:srgbClr val="FF0000"/>
                </a:solidFill>
                <a:latin typeface="Arial" charset="0"/>
              </a:rPr>
              <a:t>-</a:t>
            </a:r>
            <a:r>
              <a:rPr lang="ru-RU" b="1" i="1" dirty="0">
                <a:solidFill>
                  <a:schemeClr val="tx1"/>
                </a:solidFill>
                <a:latin typeface="Arial" charset="0"/>
              </a:rPr>
              <a:t> и </a:t>
            </a:r>
            <a:r>
              <a:rPr lang="ru-RU" i="1" dirty="0" err="1">
                <a:solidFill>
                  <a:srgbClr val="FF0000"/>
                </a:solidFill>
                <a:latin typeface="Arial" charset="0"/>
              </a:rPr>
              <a:t>ращ</a:t>
            </a:r>
            <a:r>
              <a:rPr lang="ru-RU" i="1" dirty="0">
                <a:solidFill>
                  <a:srgbClr val="FF0000"/>
                </a:solidFill>
                <a:latin typeface="Arial" charset="0"/>
              </a:rPr>
              <a:t>-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" charset="0"/>
              </a:rPr>
              <a:t>всегда пишем с буквой</a:t>
            </a:r>
            <a:r>
              <a:rPr lang="en-US" b="1" dirty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Arial" charset="0"/>
              </a:rPr>
              <a:t>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3965" y="6708795"/>
            <a:ext cx="9826659" cy="788761"/>
          </a:xfrm>
          <a:prstGeom prst="rect">
            <a:avLst/>
          </a:prstGeom>
          <a:noFill/>
        </p:spPr>
        <p:txBody>
          <a:bodyPr wrap="square" lIns="100794" tIns="50397" rIns="100794" bIns="50397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chemeClr val="tx2">
                    <a:lumMod val="75000"/>
                    <a:lumOff val="25000"/>
                  </a:schemeClr>
                </a:solidFill>
                <a:latin typeface="+mn-lt"/>
              </a:rPr>
              <a:t>ИСКЛЮЧЕНИЯ</a:t>
            </a:r>
            <a:r>
              <a:rPr lang="ru-RU" sz="2400" i="1" dirty="0">
                <a:solidFill>
                  <a:srgbClr val="FF0000"/>
                </a:solidFill>
                <a:latin typeface="+mn-lt"/>
              </a:rPr>
              <a:t>:</a:t>
            </a:r>
            <a:r>
              <a:rPr lang="ru-RU" sz="2400" dirty="0">
                <a:solidFill>
                  <a:srgbClr val="FF0000"/>
                </a:solidFill>
                <a:latin typeface="+mn-lt"/>
              </a:rPr>
              <a:t> </a:t>
            </a:r>
            <a:r>
              <a:rPr lang="ru-RU" sz="2400" i="1" dirty="0">
                <a:solidFill>
                  <a:srgbClr val="FF0000"/>
                </a:solidFill>
                <a:latin typeface="+mn-lt"/>
              </a:rPr>
              <a:t>росток, Ростов, Ростислав, ростовщик,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i="1" dirty="0">
                <a:solidFill>
                  <a:srgbClr val="FF0000"/>
                </a:solidFill>
                <a:latin typeface="+mn-lt"/>
              </a:rPr>
              <a:t>                                 на  вырост, </a:t>
            </a:r>
            <a:r>
              <a:rPr lang="ru-RU" sz="2400" i="1" dirty="0" smtClean="0">
                <a:solidFill>
                  <a:srgbClr val="FF0000"/>
                </a:solidFill>
                <a:latin typeface="+mn-lt"/>
              </a:rPr>
              <a:t>отрасль, подросток</a:t>
            </a:r>
            <a:r>
              <a:rPr lang="ru-RU" sz="2400" i="1" dirty="0">
                <a:solidFill>
                  <a:srgbClr val="FF0000"/>
                </a:solidFill>
                <a:latin typeface="+mn-lt"/>
              </a:rPr>
              <a:t>.</a:t>
            </a:r>
            <a:endParaRPr lang="ru-RU" sz="2400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Улыбающееся лицо 8">
            <a:hlinkClick r:id="rId5" action="ppaction://hlinksldjump"/>
          </p:cNvPr>
          <p:cNvSpPr/>
          <p:nvPr/>
        </p:nvSpPr>
        <p:spPr bwMode="auto">
          <a:xfrm>
            <a:off x="9398030" y="6923109"/>
            <a:ext cx="357190" cy="428628"/>
          </a:xfrm>
          <a:prstGeom prst="smileyFac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49263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effectLst/>
              <a:latin typeface="Arial" charset="0"/>
              <a:ea typeface="MS Gothic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 Gothic"/>
        <a:cs typeface=""/>
      </a:majorFont>
      <a:minorFont>
        <a:latin typeface="Arial"/>
        <a:ea typeface="MS Gothic"/>
        <a:cs typeface="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  <a:ea typeface="MS Gothic" charset="-128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648</Words>
  <Application>Microsoft Office PowerPoint</Application>
  <PresentationFormat>Произвольный</PresentationFormat>
  <Paragraphs>255</Paragraphs>
  <Slides>32</Slides>
  <Notes>32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РАСТ-РАЩ-РОС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Яна</dc:creator>
  <cp:lastModifiedBy>Admin</cp:lastModifiedBy>
  <cp:revision>40</cp:revision>
  <cp:lastPrinted>1601-01-01T00:00:00Z</cp:lastPrinted>
  <dcterms:created xsi:type="dcterms:W3CDTF">2010-11-20T10:03:10Z</dcterms:created>
  <dcterms:modified xsi:type="dcterms:W3CDTF">2013-02-12T11:42:04Z</dcterms:modified>
</cp:coreProperties>
</file>