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1" r:id="rId15"/>
    <p:sldId id="273" r:id="rId16"/>
    <p:sldId id="272" r:id="rId17"/>
    <p:sldId id="274" r:id="rId18"/>
    <p:sldId id="269" r:id="rId19"/>
    <p:sldId id="275" r:id="rId20"/>
    <p:sldId id="277" r:id="rId21"/>
    <p:sldId id="276" r:id="rId22"/>
    <p:sldId id="270" r:id="rId2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66DDA-6E08-425C-9F7B-52ED8458F582}" type="datetimeFigureOut">
              <a:rPr lang="ru-RU" smtClean="0"/>
              <a:t>19.11.2016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FCBA2-6ED0-406A-8604-E64A7F6C42E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476403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66DDA-6E08-425C-9F7B-52ED8458F582}" type="datetimeFigureOut">
              <a:rPr lang="ru-RU" smtClean="0"/>
              <a:t>19.11.2016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FCBA2-6ED0-406A-8604-E64A7F6C42E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34519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66DDA-6E08-425C-9F7B-52ED8458F582}" type="datetimeFigureOut">
              <a:rPr lang="ru-RU" smtClean="0"/>
              <a:t>19.11.2016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FCBA2-6ED0-406A-8604-E64A7F6C42E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19016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66DDA-6E08-425C-9F7B-52ED8458F582}" type="datetimeFigureOut">
              <a:rPr lang="ru-RU" smtClean="0"/>
              <a:t>19.11.2016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FCBA2-6ED0-406A-8604-E64A7F6C42E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2456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66DDA-6E08-425C-9F7B-52ED8458F582}" type="datetimeFigureOut">
              <a:rPr lang="ru-RU" smtClean="0"/>
              <a:t>19.11.2016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FCBA2-6ED0-406A-8604-E64A7F6C42E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9405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66DDA-6E08-425C-9F7B-52ED8458F582}" type="datetimeFigureOut">
              <a:rPr lang="ru-RU" smtClean="0"/>
              <a:t>19.11.2016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FCBA2-6ED0-406A-8604-E64A7F6C42E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22537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66DDA-6E08-425C-9F7B-52ED8458F582}" type="datetimeFigureOut">
              <a:rPr lang="ru-RU" smtClean="0"/>
              <a:t>19.11.2016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FCBA2-6ED0-406A-8604-E64A7F6C42E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843137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66DDA-6E08-425C-9F7B-52ED8458F582}" type="datetimeFigureOut">
              <a:rPr lang="ru-RU" smtClean="0"/>
              <a:t>19.11.2016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FCBA2-6ED0-406A-8604-E64A7F6C42E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09938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66DDA-6E08-425C-9F7B-52ED8458F582}" type="datetimeFigureOut">
              <a:rPr lang="ru-RU" smtClean="0"/>
              <a:t>19.11.2016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FCBA2-6ED0-406A-8604-E64A7F6C42E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44414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66DDA-6E08-425C-9F7B-52ED8458F582}" type="datetimeFigureOut">
              <a:rPr lang="ru-RU" smtClean="0"/>
              <a:t>19.11.2016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FCBA2-6ED0-406A-8604-E64A7F6C42E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60654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66DDA-6E08-425C-9F7B-52ED8458F582}" type="datetimeFigureOut">
              <a:rPr lang="ru-RU" smtClean="0"/>
              <a:t>19.11.2016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FCBA2-6ED0-406A-8604-E64A7F6C42E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82405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A66DDA-6E08-425C-9F7B-52ED8458F582}" type="datetimeFigureOut">
              <a:rPr lang="ru-RU" smtClean="0"/>
              <a:t>19.11.2016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7FCBA2-6ED0-406A-8604-E64A7F6C42E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48027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0" y="1635617"/>
            <a:ext cx="11686393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ru-RU" sz="4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Уроки русского языка в 7 классе</a:t>
            </a:r>
          </a:p>
          <a:p>
            <a:r>
              <a:rPr lang="ru-RU" sz="48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Склонение причастий. Правописание </a:t>
            </a:r>
            <a:r>
              <a:rPr lang="ru-RU" sz="48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гласных </a:t>
            </a:r>
            <a:r>
              <a:rPr lang="ru-RU" sz="48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падежных окончаниях причастий.</a:t>
            </a:r>
            <a:endParaRPr lang="ru-RU" sz="4800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92863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5" name="TextBox 4"/>
          <p:cNvSpPr txBox="1"/>
          <p:nvPr/>
        </p:nvSpPr>
        <p:spPr>
          <a:xfrm>
            <a:off x="2240924" y="1532586"/>
            <a:ext cx="5414496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Словарный диктант</a:t>
            </a:r>
            <a:endParaRPr lang="ru-RU" sz="4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0" y="2292439"/>
            <a:ext cx="1219200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Запишите в столбик слова, вставьте пропущенные буквы:</a:t>
            </a:r>
          </a:p>
          <a:p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 ц…</a:t>
            </a:r>
            <a:r>
              <a:rPr lang="ru-RU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рком</a:t>
            </a:r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от ц…</a:t>
            </a:r>
            <a:r>
              <a:rPr lang="ru-RU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фры</a:t>
            </a:r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за  ц…</a:t>
            </a:r>
            <a:r>
              <a:rPr lang="ru-RU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ркулем</a:t>
            </a:r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 на </a:t>
            </a:r>
            <a:r>
              <a:rPr lang="ru-RU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мотоц</a:t>
            </a:r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r>
              <a:rPr lang="ru-RU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кле</a:t>
            </a:r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у ц…</a:t>
            </a:r>
            <a:r>
              <a:rPr lang="ru-RU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стерны</a:t>
            </a:r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около </a:t>
            </a:r>
            <a:r>
              <a:rPr lang="ru-RU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станц</a:t>
            </a:r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…и,  об </a:t>
            </a:r>
            <a:r>
              <a:rPr lang="ru-RU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авиац</a:t>
            </a:r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…и, для  </a:t>
            </a:r>
            <a:r>
              <a:rPr lang="ru-RU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полиц</a:t>
            </a:r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…и,   </a:t>
            </a:r>
            <a:r>
              <a:rPr lang="ru-RU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огурц</a:t>
            </a:r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…, птиц…, синиц…,про  ц…плёнка,  кроме ц…</a:t>
            </a:r>
            <a:r>
              <a:rPr lang="ru-RU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гана</a:t>
            </a:r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83668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5" name="TextBox 4"/>
          <p:cNvSpPr txBox="1"/>
          <p:nvPr/>
        </p:nvSpPr>
        <p:spPr>
          <a:xfrm>
            <a:off x="-64393" y="1302869"/>
            <a:ext cx="1219199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Запишите рядом с существительными  подходящие по смыслу причастия, графически выделите окончания причастий</a:t>
            </a:r>
            <a:endParaRPr lang="ru-RU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41668" y="2408349"/>
            <a:ext cx="5409125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 цирком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кочующ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 цифры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написаннн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….,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исправленн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 циркулем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купленн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…,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сломанн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мотоцикле 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устремлённ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….</a:t>
            </a: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 цистерны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наполненн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…..</a:t>
            </a: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Около станции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восстановленн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….</a:t>
            </a:r>
          </a:p>
          <a:p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5550794" y="2413338"/>
            <a:ext cx="5331854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авиции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развивающ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….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ся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Для полиции уважаем…..</a:t>
            </a: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Огурцы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созревш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….</a:t>
            </a: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Птицы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улетающ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…..</a:t>
            </a: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Синицы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скачущ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 цыплёнка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бегающ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….</a:t>
            </a: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Кроме цыгана танцующ….</a:t>
            </a:r>
          </a:p>
        </p:txBody>
      </p:sp>
    </p:spTree>
    <p:extLst>
      <p:ext uri="{BB962C8B-B14F-4D97-AF65-F5344CB8AC3E}">
        <p14:creationId xmlns:p14="http://schemas.microsoft.com/office/powerpoint/2010/main" val="166323100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5" name="TextBox 4"/>
          <p:cNvSpPr txBox="1"/>
          <p:nvPr/>
        </p:nvSpPr>
        <p:spPr>
          <a:xfrm>
            <a:off x="3876540" y="144570"/>
            <a:ext cx="3902299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</a:t>
            </a:r>
            <a:r>
              <a:rPr lang="ru-RU" sz="5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Проверка</a:t>
            </a:r>
            <a:endParaRPr lang="ru-RU" sz="5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70457" y="2421228"/>
            <a:ext cx="6091706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ц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рком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кочующ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им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 ц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фры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написанн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ой,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исправленн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ой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ц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ркулем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купленн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ым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сломанн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ым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мотоц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кле 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устремлённ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ом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ц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стерны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наполненн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ой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Около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станц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восстановленн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ой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606862" y="2550017"/>
            <a:ext cx="4475969" cy="31085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авиац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развивающ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ей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ся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полиц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уважаем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ой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Огурц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ы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созревш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ие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Птиц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ы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улетающ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ие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Синиц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ы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скачущ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ие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 ц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ы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плёнка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бегающ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его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Кроме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ы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гана танцующ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его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857489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5" name="TextBox 4"/>
          <p:cNvSpPr txBox="1"/>
          <p:nvPr/>
        </p:nvSpPr>
        <p:spPr>
          <a:xfrm>
            <a:off x="1983347" y="484998"/>
            <a:ext cx="2200539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6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Тест</a:t>
            </a:r>
            <a:endParaRPr lang="ru-RU" sz="6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19259" y="1944710"/>
            <a:ext cx="10639836" cy="37856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48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4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Какое слово является причастием?</a:t>
            </a:r>
          </a:p>
          <a:p>
            <a: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детальный</a:t>
            </a:r>
          </a:p>
          <a:p>
            <a: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</a:t>
            </a:r>
            <a:r>
              <a:rPr lang="ru-RU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тонущий</a:t>
            </a:r>
          </a:p>
          <a:p>
            <a: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могучий</a:t>
            </a:r>
          </a:p>
          <a:p>
            <a: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</a:t>
            </a:r>
            <a:r>
              <a:rPr lang="ru-RU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зеленый</a:t>
            </a:r>
          </a:p>
        </p:txBody>
      </p:sp>
    </p:spTree>
    <p:extLst>
      <p:ext uri="{BB962C8B-B14F-4D97-AF65-F5344CB8AC3E}">
        <p14:creationId xmlns:p14="http://schemas.microsoft.com/office/powerpoint/2010/main" val="347459256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5" name="TextBox 4"/>
          <p:cNvSpPr txBox="1"/>
          <p:nvPr/>
        </p:nvSpPr>
        <p:spPr>
          <a:xfrm>
            <a:off x="1021630" y="1841679"/>
            <a:ext cx="10148740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4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2.Найдите словосочетание « </a:t>
            </a:r>
            <a:r>
              <a:rPr lang="ru-RU" sz="4400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прич</a:t>
            </a:r>
            <a:r>
              <a:rPr lang="ru-RU" sz="44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.+</a:t>
            </a:r>
            <a:r>
              <a:rPr lang="ru-RU" sz="44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сущ.</a:t>
            </a:r>
            <a:r>
              <a:rPr lang="ru-RU" sz="44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  <a:p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А)спелый крыжовник</a:t>
            </a:r>
          </a:p>
          <a:p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Б) чернеющая пропасть</a:t>
            </a:r>
          </a:p>
          <a:p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В)тёплый дождь</a:t>
            </a:r>
          </a:p>
          <a:p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Г)чёрная ночь</a:t>
            </a:r>
            <a:endParaRPr lang="ru-RU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849649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5" name="TextBox 4"/>
          <p:cNvSpPr txBox="1"/>
          <p:nvPr/>
        </p:nvSpPr>
        <p:spPr>
          <a:xfrm>
            <a:off x="1210614" y="1843950"/>
            <a:ext cx="10047751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4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3.Найдите словосочетание «</a:t>
            </a:r>
            <a:r>
              <a:rPr lang="ru-RU" sz="4400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прил</a:t>
            </a:r>
            <a:r>
              <a:rPr lang="ru-RU" sz="44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.+</a:t>
            </a:r>
            <a:r>
              <a:rPr lang="ru-RU" sz="44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сущ.»</a:t>
            </a:r>
          </a:p>
          <a:p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А) стоящий мальчик</a:t>
            </a:r>
          </a:p>
          <a:p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Б) засеянное поле</a:t>
            </a:r>
          </a:p>
          <a:p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В) светлое небо</a:t>
            </a:r>
          </a:p>
          <a:p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Г) собранные грибы</a:t>
            </a:r>
            <a:endParaRPr lang="ru-RU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417727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307910" cy="6858000"/>
          </a:xfrm>
        </p:spPr>
      </p:pic>
      <p:sp>
        <p:nvSpPr>
          <p:cNvPr id="5" name="TextBox 4"/>
          <p:cNvSpPr txBox="1"/>
          <p:nvPr/>
        </p:nvSpPr>
        <p:spPr>
          <a:xfrm>
            <a:off x="103031" y="1536174"/>
            <a:ext cx="11569148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sz="40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.В </a:t>
            </a:r>
            <a:r>
              <a:rPr lang="ru-RU" sz="40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каком словосочетании причастие является зависимым словом?</a:t>
            </a:r>
          </a:p>
          <a:p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собравший 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сумку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убежавшее молоко</a:t>
            </a:r>
          </a:p>
          <a:p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заглянувший в окно</a:t>
            </a:r>
          </a:p>
          <a:p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читающий 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книгу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684533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5" name="TextBox 4"/>
          <p:cNvSpPr txBox="1"/>
          <p:nvPr/>
        </p:nvSpPr>
        <p:spPr>
          <a:xfrm>
            <a:off x="1282919" y="1690688"/>
            <a:ext cx="10049354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4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5.Найдите словосочетание «</a:t>
            </a:r>
            <a:r>
              <a:rPr lang="ru-RU" sz="4400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прич</a:t>
            </a:r>
            <a:r>
              <a:rPr lang="ru-RU" sz="44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.+</a:t>
            </a:r>
            <a:r>
              <a:rPr lang="ru-RU" sz="44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сущ.»</a:t>
            </a:r>
          </a:p>
          <a:p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А)спеющая ягода</a:t>
            </a:r>
          </a:p>
          <a:p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Б) болотная вода</a:t>
            </a:r>
          </a:p>
          <a:p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В) последний лист</a:t>
            </a:r>
          </a:p>
          <a:p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Г) горячая печь</a:t>
            </a:r>
            <a:endParaRPr lang="ru-RU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701702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748530"/>
          </a:xfrm>
        </p:spPr>
      </p:pic>
      <p:sp>
        <p:nvSpPr>
          <p:cNvPr id="5" name="TextBox 4"/>
          <p:cNvSpPr txBox="1"/>
          <p:nvPr/>
        </p:nvSpPr>
        <p:spPr>
          <a:xfrm>
            <a:off x="1031384" y="2055813"/>
            <a:ext cx="944393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ru-RU" sz="36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6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Составьте </a:t>
            </a:r>
            <a:r>
              <a:rPr lang="ru-RU" sz="36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 словосочетания</a:t>
            </a:r>
            <a:r>
              <a:rPr lang="ru-RU" sz="36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6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согласуя</a:t>
            </a:r>
            <a:r>
              <a:rPr lang="ru-RU" sz="36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причастия с нужными существительными:</a:t>
            </a:r>
          </a:p>
          <a:p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развешанный</a:t>
            </a:r>
          </a:p>
          <a:p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замешанный</a:t>
            </a:r>
          </a:p>
          <a:p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Сочетаются со 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словами: 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хлеб, тесто, преступление, белье.</a:t>
            </a:r>
          </a:p>
        </p:txBody>
      </p:sp>
    </p:spTree>
    <p:extLst>
      <p:ext uri="{BB962C8B-B14F-4D97-AF65-F5344CB8AC3E}">
        <p14:creationId xmlns:p14="http://schemas.microsoft.com/office/powerpoint/2010/main" val="356027878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5" name="TextBox 4"/>
          <p:cNvSpPr txBox="1"/>
          <p:nvPr/>
        </p:nvSpPr>
        <p:spPr>
          <a:xfrm>
            <a:off x="503923" y="1536174"/>
            <a:ext cx="10849877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7.Из </a:t>
            </a:r>
            <a:r>
              <a:rPr lang="ru-RU" sz="4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данного предложения выпишите причастие (-</a:t>
            </a:r>
            <a:r>
              <a:rPr lang="ru-RU" sz="48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ия</a:t>
            </a:r>
            <a:r>
              <a:rPr lang="ru-RU" sz="4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Колеблющийся</a:t>
            </a:r>
            <a:r>
              <a:rPr lang="ru-RU" sz="4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полет бабочки </a:t>
            </a:r>
            <a:r>
              <a:rPr lang="ru-RU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над </a:t>
            </a:r>
            <a: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свежей зеленеющей</a:t>
            </a:r>
            <a:r>
              <a:rPr lang="ru-RU" sz="4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полянкой – одно из прелестнейших зрелищ.</a:t>
            </a:r>
          </a:p>
        </p:txBody>
      </p:sp>
    </p:spTree>
    <p:extLst>
      <p:ext uri="{BB962C8B-B14F-4D97-AF65-F5344CB8AC3E}">
        <p14:creationId xmlns:p14="http://schemas.microsoft.com/office/powerpoint/2010/main" val="22796105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5" name="TextBox 4"/>
          <p:cNvSpPr txBox="1"/>
          <p:nvPr/>
        </p:nvSpPr>
        <p:spPr>
          <a:xfrm>
            <a:off x="0" y="2073499"/>
            <a:ext cx="12192000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Цель:</a:t>
            </a:r>
          </a:p>
          <a:p>
            <a:r>
              <a:rPr lang="ru-RU" sz="4400" b="1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4400" b="1" i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знакомиться со склонением причастий, </a:t>
            </a:r>
          </a:p>
          <a:p>
            <a:r>
              <a:rPr lang="ru-RU" sz="4400" b="1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sz="4400" b="1" i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аучиться определять условия выбора гласных в окончаниях причастий и прилагательных.</a:t>
            </a:r>
            <a:endParaRPr lang="ru-RU" sz="4400" b="1" i="1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214690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5" name="TextBox 4"/>
          <p:cNvSpPr txBox="1"/>
          <p:nvPr/>
        </p:nvSpPr>
        <p:spPr>
          <a:xfrm>
            <a:off x="838200" y="1690688"/>
            <a:ext cx="10940116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dirty="0" smtClean="0">
                <a:solidFill>
                  <a:srgbClr val="00B050"/>
                </a:solidFill>
              </a:rPr>
              <a:t>8.</a:t>
            </a:r>
            <a:r>
              <a:rPr lang="ru-RU" dirty="0" smtClean="0"/>
              <a:t> </a:t>
            </a:r>
            <a:r>
              <a:rPr lang="ru-RU" sz="44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Найдите словосочетание «</a:t>
            </a:r>
            <a:r>
              <a:rPr lang="ru-RU" sz="4400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прич</a:t>
            </a:r>
            <a:r>
              <a:rPr lang="ru-RU" sz="44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.+</a:t>
            </a:r>
            <a:r>
              <a:rPr lang="ru-RU" sz="44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сущ</a:t>
            </a:r>
            <a:r>
              <a:rPr lang="ru-RU" sz="44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.»</a:t>
            </a:r>
          </a:p>
          <a:p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А)смелый боец</a:t>
            </a:r>
          </a:p>
          <a:p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Б)вспаханное поле</a:t>
            </a:r>
          </a:p>
          <a:p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В)горячий напиток</a:t>
            </a:r>
          </a:p>
          <a:p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Г)летучая мышь</a:t>
            </a:r>
            <a:endParaRPr lang="ru-RU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679058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5" name="TextBox 4"/>
          <p:cNvSpPr txBox="1"/>
          <p:nvPr/>
        </p:nvSpPr>
        <p:spPr>
          <a:xfrm>
            <a:off x="656824" y="1906073"/>
            <a:ext cx="1130765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9.Найдите словосочетания «</a:t>
            </a:r>
            <a:r>
              <a:rPr lang="ru-RU" sz="4800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прил</a:t>
            </a:r>
            <a:r>
              <a:rPr lang="ru-RU" sz="48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.+</a:t>
            </a:r>
            <a:r>
              <a:rPr lang="ru-RU" sz="48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сущ</a:t>
            </a:r>
            <a:r>
              <a:rPr lang="ru-RU" sz="48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.»</a:t>
            </a:r>
          </a:p>
          <a:p>
            <a:r>
              <a:rPr lang="ru-RU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А)летящая птица</a:t>
            </a:r>
          </a:p>
          <a:p>
            <a:r>
              <a:rPr lang="ru-RU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Б) растаявший снег</a:t>
            </a:r>
          </a:p>
          <a:p>
            <a:r>
              <a:rPr lang="ru-RU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В) кипящий самовар</a:t>
            </a:r>
          </a:p>
          <a:p>
            <a:r>
              <a:rPr lang="ru-RU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Г) орудийные залпы</a:t>
            </a:r>
            <a:endParaRPr lang="ru-RU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624750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5" name="TextBox 4"/>
          <p:cNvSpPr txBox="1"/>
          <p:nvPr/>
        </p:nvSpPr>
        <p:spPr>
          <a:xfrm>
            <a:off x="1133341" y="1690062"/>
            <a:ext cx="8561318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4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10. </a:t>
            </a:r>
            <a:r>
              <a:rPr lang="ru-RU" sz="44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44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ставьте </a:t>
            </a:r>
            <a:r>
              <a:rPr lang="ru-RU" sz="44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нужные окончания</a:t>
            </a:r>
            <a:r>
              <a:rPr lang="ru-RU" sz="44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 </a:t>
            </a: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выпавш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... снег...</a:t>
            </a:r>
          </a:p>
          <a:p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</a:t>
            </a:r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 </a:t>
            </a: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затаивш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..</a:t>
            </a: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йся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мыш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...</a:t>
            </a:r>
          </a:p>
          <a:p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 </a:t>
            </a: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скачущ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.. </a:t>
            </a: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лошад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..</a:t>
            </a:r>
          </a:p>
          <a:p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</a:t>
            </a:r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</a:t>
            </a: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бьющ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..</a:t>
            </a: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мся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сердц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..м</a:t>
            </a:r>
          </a:p>
        </p:txBody>
      </p:sp>
    </p:spTree>
    <p:extLst>
      <p:ext uri="{BB962C8B-B14F-4D97-AF65-F5344CB8AC3E}">
        <p14:creationId xmlns:p14="http://schemas.microsoft.com/office/powerpoint/2010/main" val="15165003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5" name="TextBox 4"/>
          <p:cNvSpPr txBox="1"/>
          <p:nvPr/>
        </p:nvSpPr>
        <p:spPr>
          <a:xfrm>
            <a:off x="553792" y="1906073"/>
            <a:ext cx="925920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                                         </a:t>
            </a:r>
            <a:r>
              <a:rPr lang="ru-RU" sz="40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Проверка домашнего задания</a:t>
            </a:r>
            <a:endParaRPr lang="ru-RU" sz="4000" b="1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95459" y="2704563"/>
            <a:ext cx="11445954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ru-RU" sz="4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Что такое причастие?</a:t>
            </a:r>
          </a:p>
          <a:p>
            <a:pPr marL="285750" indent="-285750">
              <a:buFontTx/>
              <a:buChar char="-"/>
            </a:pPr>
            <a:r>
              <a:rPr lang="ru-RU" sz="4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Чем причастие сходно с именем прилагательным?</a:t>
            </a:r>
          </a:p>
          <a:p>
            <a:pPr marL="285750" indent="-285750">
              <a:buFontTx/>
              <a:buChar char="-"/>
            </a:pPr>
            <a:r>
              <a:rPr lang="ru-RU" sz="4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Назовите признаки глагола у причастия.</a:t>
            </a:r>
            <a:endParaRPr lang="ru-RU" sz="4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79291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5" name="TextBox 4"/>
          <p:cNvSpPr txBox="1"/>
          <p:nvPr/>
        </p:nvSpPr>
        <p:spPr>
          <a:xfrm>
            <a:off x="1" y="1571223"/>
            <a:ext cx="12191999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Признаки глагола у причастия:</a:t>
            </a:r>
          </a:p>
          <a:p>
            <a:r>
              <a:rPr lang="ru-RU" sz="36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36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ид, время, возвратность.</a:t>
            </a:r>
          </a:p>
          <a:p>
            <a:r>
              <a:rPr lang="ru-RU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Признаки прилагательного у причастия:</a:t>
            </a:r>
          </a:p>
          <a:p>
            <a:r>
              <a:rPr lang="ru-RU" sz="36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sz="36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зменяются по числам, падежам и в единственном числе по родам.</a:t>
            </a:r>
            <a:endParaRPr lang="ru-RU" sz="3600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39257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5" name="TextBox 4"/>
          <p:cNvSpPr txBox="1"/>
          <p:nvPr/>
        </p:nvSpPr>
        <p:spPr>
          <a:xfrm>
            <a:off x="154547" y="1289184"/>
            <a:ext cx="1219199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Синтаксическая роль:</a:t>
            </a:r>
          </a:p>
          <a:p>
            <a:r>
              <a:rPr lang="ru-RU" sz="4000" b="1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4000" b="1" i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пределение ( в полной форме);</a:t>
            </a:r>
          </a:p>
          <a:p>
            <a:r>
              <a:rPr lang="ru-RU" sz="4000" b="1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4000" b="1" i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казуемое ( в краткой форме).</a:t>
            </a:r>
            <a:endParaRPr lang="ru-RU" sz="4000" b="1" i="1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0" y="3773510"/>
            <a:ext cx="1219199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Вывод: </a:t>
            </a:r>
            <a:r>
              <a:rPr lang="ru-RU" sz="48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причастие имеет  признаки и глагола, и  прилагательного.</a:t>
            </a:r>
            <a:endParaRPr lang="ru-RU" sz="4800" b="1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08771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5" name="TextBox 4"/>
          <p:cNvSpPr txBox="1"/>
          <p:nvPr/>
        </p:nvSpPr>
        <p:spPr>
          <a:xfrm>
            <a:off x="3116687" y="965916"/>
            <a:ext cx="431732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 </a:t>
            </a:r>
            <a:r>
              <a:rPr lang="ru-RU" sz="48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Наблюдение</a:t>
            </a:r>
            <a:endParaRPr lang="ru-RU" sz="4800" b="1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57577" y="2215166"/>
            <a:ext cx="5404379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>
                <a:latin typeface="Arial Black" panose="020B0A04020102020204" pitchFamily="34" charset="0"/>
              </a:rPr>
              <a:t>    Новый циркуль</a:t>
            </a:r>
          </a:p>
          <a:p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Им.п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нов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ый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циркуль</a:t>
            </a:r>
          </a:p>
          <a:p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Р.п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нов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ого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циркуля</a:t>
            </a:r>
          </a:p>
          <a:p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Д.п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нов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ому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циркулю</a:t>
            </a:r>
          </a:p>
          <a:p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В.п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нов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ый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циркуль</a:t>
            </a:r>
          </a:p>
          <a:p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Т.п. нов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ым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циркулем</a:t>
            </a:r>
          </a:p>
          <a:p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П.п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 нов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ом 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циркуле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422376" y="2215166"/>
            <a:ext cx="5091522" cy="39703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latin typeface="Arial Black" panose="020B0A04020102020204" pitchFamily="34" charset="0"/>
              </a:rPr>
              <a:t>     </a:t>
            </a:r>
            <a:r>
              <a:rPr lang="ru-RU" sz="3600" dirty="0" smtClean="0">
                <a:latin typeface="Arial Black" panose="020B0A04020102020204" pitchFamily="34" charset="0"/>
                <a:cs typeface="Times New Roman" panose="02020603050405020304" pitchFamily="18" charset="0"/>
              </a:rPr>
              <a:t>Цветущий сад</a:t>
            </a:r>
          </a:p>
          <a:p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Им.п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цветущ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ий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сад</a:t>
            </a:r>
          </a:p>
          <a:p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Р.п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цветущ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его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сада</a:t>
            </a:r>
          </a:p>
          <a:p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Д.п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цветущ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ему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саду</a:t>
            </a:r>
          </a:p>
          <a:p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В.п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цветущ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ий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сад</a:t>
            </a:r>
          </a:p>
          <a:p>
            <a:r>
              <a:rPr lang="ru-RU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Т.п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цветущ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им 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садом</a:t>
            </a:r>
          </a:p>
          <a:p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Пр.п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– о цветущ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ем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саде.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05364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2192000" cy="6858000"/>
          </a:xfrm>
        </p:spPr>
      </p:pic>
      <p:sp>
        <p:nvSpPr>
          <p:cNvPr id="5" name="TextBox 4"/>
          <p:cNvSpPr txBox="1"/>
          <p:nvPr/>
        </p:nvSpPr>
        <p:spPr>
          <a:xfrm>
            <a:off x="0" y="2009104"/>
            <a:ext cx="12192000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Вывод:</a:t>
            </a:r>
          </a:p>
          <a:p>
            <a:r>
              <a:rPr lang="ru-RU" sz="4400" b="1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4400" b="1" i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олные причастия склоняются так же, как и имена прилагательные. Они имеют те же окончания, что и прилагательные.</a:t>
            </a:r>
            <a:endParaRPr lang="ru-RU" sz="4400" b="1" i="1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0740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5" name="TextBox 4"/>
          <p:cNvSpPr txBox="1"/>
          <p:nvPr/>
        </p:nvSpPr>
        <p:spPr>
          <a:xfrm>
            <a:off x="680434" y="1416676"/>
            <a:ext cx="1083113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Гласные в падежных окончаниях причастий определяются так же, как и в окончаниях прилагательных.</a:t>
            </a:r>
            <a:endParaRPr lang="ru-RU" sz="2800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1127978"/>
              </p:ext>
            </p:extLst>
          </p:nvPr>
        </p:nvGraphicFramePr>
        <p:xfrm>
          <a:off x="1918952" y="2492577"/>
          <a:ext cx="8241048" cy="35700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07243"/>
                <a:gridCol w="4333805"/>
              </a:tblGrid>
              <a:tr h="508642">
                <a:tc>
                  <a:txBody>
                    <a:bodyPr/>
                    <a:lstStyle/>
                    <a:p>
                      <a:r>
                        <a:rPr lang="ru-RU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Вопрос</a:t>
                      </a:r>
                      <a:endParaRPr lang="ru-RU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Окончание</a:t>
                      </a:r>
                      <a:endParaRPr lang="ru-RU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508642"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Какой?</a:t>
                      </a:r>
                      <a:endParaRPr lang="ru-RU" sz="2400" b="1" dirty="0">
                        <a:solidFill>
                          <a:srgbClr val="0070C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ru-RU" sz="2400" b="1" baseline="0" dirty="0" smtClean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ой</a:t>
                      </a:r>
                      <a:r>
                        <a:rPr lang="en-US" sz="2400" b="1" baseline="0" dirty="0" smtClean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ru-RU" sz="2400" b="1" baseline="0" dirty="0" smtClean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-ей</a:t>
                      </a:r>
                      <a:endParaRPr lang="ru-RU" sz="2400" b="1" dirty="0">
                        <a:solidFill>
                          <a:srgbClr val="0070C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508642"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Какого?</a:t>
                      </a:r>
                      <a:endParaRPr lang="ru-RU" sz="2400" b="1" dirty="0">
                        <a:solidFill>
                          <a:srgbClr val="0070C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-ого/- его</a:t>
                      </a:r>
                      <a:endParaRPr lang="ru-RU" sz="2400" b="1" dirty="0">
                        <a:solidFill>
                          <a:srgbClr val="0070C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508642"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Какому?</a:t>
                      </a:r>
                      <a:endParaRPr lang="ru-RU" sz="2400" b="1" dirty="0">
                        <a:solidFill>
                          <a:srgbClr val="0070C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-ому/-ему</a:t>
                      </a:r>
                      <a:endParaRPr lang="ru-RU" sz="2400" b="1" dirty="0">
                        <a:solidFill>
                          <a:srgbClr val="0070C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508642"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Какого?</a:t>
                      </a:r>
                      <a:endParaRPr lang="ru-RU" sz="2400" b="1" dirty="0">
                        <a:solidFill>
                          <a:srgbClr val="0070C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-ого/-его</a:t>
                      </a:r>
                      <a:endParaRPr lang="ru-RU" sz="2400" b="1" dirty="0">
                        <a:solidFill>
                          <a:srgbClr val="0070C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508642"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Каким?</a:t>
                      </a:r>
                      <a:endParaRPr lang="ru-RU" sz="2400" b="1" dirty="0">
                        <a:solidFill>
                          <a:srgbClr val="0070C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-им/-ым</a:t>
                      </a:r>
                      <a:endParaRPr lang="ru-RU" sz="2400" b="1" dirty="0">
                        <a:solidFill>
                          <a:srgbClr val="0070C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508642"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 каком?</a:t>
                      </a:r>
                      <a:endParaRPr lang="ru-RU" sz="2400" b="1" dirty="0">
                        <a:solidFill>
                          <a:srgbClr val="0070C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-ом/-ем</a:t>
                      </a:r>
                      <a:endParaRPr lang="ru-RU" sz="2400" b="1" dirty="0">
                        <a:solidFill>
                          <a:srgbClr val="0070C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918883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5" name="TextBox 4"/>
          <p:cNvSpPr txBox="1"/>
          <p:nvPr/>
        </p:nvSpPr>
        <p:spPr>
          <a:xfrm>
            <a:off x="2704563" y="1690688"/>
            <a:ext cx="4951997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Работа по рядам</a:t>
            </a:r>
            <a:endParaRPr lang="ru-RU" sz="4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37882" y="2575775"/>
            <a:ext cx="11754117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Просклоняйте словосочетания, графически выделите окончания причастий</a:t>
            </a:r>
          </a:p>
          <a:p>
            <a:r>
              <a:rPr lang="ru-RU" sz="40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– летящая птица</a:t>
            </a:r>
          </a:p>
          <a:p>
            <a:r>
              <a:rPr lang="ru-RU" sz="40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– построенное здание</a:t>
            </a:r>
          </a:p>
          <a:p>
            <a:r>
              <a:rPr lang="ru-RU" sz="40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– уважаемый человек</a:t>
            </a:r>
            <a:endParaRPr lang="ru-RU" sz="4000" b="1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834716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165</TotalTime>
  <Words>663</Words>
  <Application>Microsoft Office PowerPoint</Application>
  <PresentationFormat>Широкоэкранный</PresentationFormat>
  <Paragraphs>134</Paragraphs>
  <Slides>22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8" baseType="lpstr">
      <vt:lpstr>Arial</vt:lpstr>
      <vt:lpstr>Arial Black</vt:lpstr>
      <vt:lpstr>Calibri</vt:lpstr>
      <vt:lpstr>Calibri Light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xperts</dc:creator>
  <cp:lastModifiedBy>xperts</cp:lastModifiedBy>
  <cp:revision>19</cp:revision>
  <dcterms:created xsi:type="dcterms:W3CDTF">2016-09-29T19:35:00Z</dcterms:created>
  <dcterms:modified xsi:type="dcterms:W3CDTF">2016-11-19T13:37:11Z</dcterms:modified>
</cp:coreProperties>
</file>