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66" r:id="rId3"/>
    <p:sldId id="271" r:id="rId4"/>
    <p:sldId id="277" r:id="rId5"/>
    <p:sldId id="273" r:id="rId6"/>
    <p:sldId id="270" r:id="rId7"/>
    <p:sldId id="284" r:id="rId8"/>
    <p:sldId id="279" r:id="rId9"/>
    <p:sldId id="280" r:id="rId10"/>
    <p:sldId id="281" r:id="rId11"/>
    <p:sldId id="282" r:id="rId12"/>
    <p:sldId id="257" r:id="rId13"/>
    <p:sldId id="258" r:id="rId14"/>
    <p:sldId id="260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00" units="cm"/>
          <inkml:channel name="Y" type="integer" max="900" units="cm"/>
          <inkml:channel name="T" type="integer" max="2.14748E9" units="dev"/>
        </inkml:traceFormat>
        <inkml:channelProperties>
          <inkml:channelProperty channel="X" name="resolution" value="41.88482" units="1/cm"/>
          <inkml:channelProperty channel="Y" name="resolution" value="42.05608" units="1/cm"/>
          <inkml:channelProperty channel="T" name="resolution" value="1" units="1/dev"/>
        </inkml:channelProperties>
      </inkml:inkSource>
      <inkml:timestamp xml:id="ts0" timeString="2016-01-26T18:01:30.877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 contextRef="#ctx0" brushRef="#br0">0 279 0,'62'0'750,"-31"0"-625,0 0-110,0 0 32,0 0 16,0 0-32,-31 31-15,31 0 30,0-31 33,0 0 77,0 0-141,0 0 17,0 0 30,0 0-15,0-31 0,0 31-31,-31-31 62,31 31 0,-31-31-47,31 31 110,0 0-110,0 0 0,0 0 47,31 0 157,-31 0-157,31 31-63,-31-31 1,0 0 0,0 0-16,-31 31 15,31-31 1,31 0 203,-31 0-126,0 0-61,-1 0-17,32 0 173,-62-31-173,31 31 1,-31-31-16,0 0 16,31 0 15,31 31 266,-31 0-250,0 0-16,0 0-15,0 0-1,0 0 1,31 0 15,-31 0 235,0 0-266,0 31 62,0 0 63,-31 0-78,31-31-47,-31 31 31,31-31-31,-31 31 78,31-31-46,31 0-1,-31 0-15,0 0-16,0 0 15,0 0-15,0 0 16,0 0-1,0 0 32,0 0 31,0-31 16,-31 0-78,31 31-1,-31-31 1,31 0-16,0 31 16,0-31-1,-31 0 1,31 0 171,0 31-187,0 0 16,31 0 0,-1 0 15,-30 0-15,0 0-1,0 0 1,0 0-1,0 0 17,0 0-17,0 0 1,0 31 46,0-31-30,-31 31-17,31-31-15,0 0 16,31 0 0,-62 31-1,31-31 16,-31 31-15,31-31 15,-31 31-31,31-31 16,0 0 15,31 0 0,-31 0 16,0 0-15,31 0 30,-31 0-31,0 0-15,-31-31 0,62 0-16,-31 0 250,31 31-219,-31 0-16,0 0-15,0 0 16,0 0 47,0 0-32,0 0 0,0 0-15,0 0 15,30 0 0,-61 62 16,31-62-31,0 31-16,0 0 15,0 0 32,31-31 156,-31 0-187,0 0 0,31-31-1,-31 31 16,0-31 16,0 31-31,0 0 0,0 0 124,0-31-93,0 31-31,0 0 15,0 0 0,0 0-15,0 0-1,0 0 1,0 0 62,0 31-62,0-31 62,0 31-62,0-31 15,0 31-31,0-31 94,31 0-79,-31 31 1,0-31-16,31 0 15,-31 0 79,31 0-63,-31 0-15,0-31 109,-1 0-109,-30 0 312,0 0-328,0 0 15,0 0-15,0 0 16,62-31 0,-62 31-1,0-31-15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00" units="cm"/>
          <inkml:channel name="Y" type="integer" max="900" units="cm"/>
          <inkml:channel name="T" type="integer" max="2.14748E9" units="dev"/>
        </inkml:traceFormat>
        <inkml:channelProperties>
          <inkml:channelProperty channel="X" name="resolution" value="41.88482" units="1/cm"/>
          <inkml:channelProperty channel="Y" name="resolution" value="42.05608" units="1/cm"/>
          <inkml:channelProperty channel="T" name="resolution" value="1" units="1/dev"/>
        </inkml:channelProperties>
      </inkml:inkSource>
      <inkml:timestamp xml:id="ts0" timeString="2016-01-26T18:02:36.075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 contextRef="#ctx0" brushRef="#br0">0 161 0,'31'0'156,"0"-31"-124,0 0-17,0 0 17,0 31 186,0 0-202,0 0 0,0 0-1,0 0 1,0 31-1,0-31 17,-31 31-32,62 0 31,-31-31 31,-31 31-30,0 0-17,31-31 17,0 31-17,0-31 16,0 0-15,31 0 187,-31 0-156,-31-31 0,31 31 0,0-31-16,0 31 172,31-31-187,-62 0 46,31 31 32,30 0-63,1 0 1,-31 0-1,0 0 0,0 0-15,0 0-1,0 0 32,0 0-31,0 0-16,31 0 203,-31 0-172,0 0 63,0 0-78,0 0-16,-31 31 15,31-31 1,31 0-1,-31 0 17,0 0-1,0 31-15,31-31 15,-62 31-31,31 0 15,0-31 1,0 0 0,0 31-1,0-31 48,0 0-16,0 31-16,0-31 31,0 0-46,0 0 0,0 0 15,0-31 0,0 0 0,0 31 1,0-31-17,-31 0 1,61 0 31,-61 0-16,31-31 0,0 62 1,0-62 14,31 62-14,-31 0-17,0 0 1,0 0 0,0 0-16,0 0 15,31 0 1,-31 31-16,0-31 15,0 31 1,0-31 0,31 0 31,-31 31-1,0-31-14,31 31-17,-31-31 48,31 31-48,-31 0 1,0-31 47,31 31-48,-31-31 79,0 0-78,0 0-16,0 0 15,31 0 1,0 0-16,0 0 15,-31 0 17,30 0-1,-61-31-31,31 31 16,0 0-16,31-62 15,-31 62 110,0 0 16,0 0-141,0 0 15,31 0 1,-31 0 15,0 0-15,0 0 0,0 0-16,31 31 15,-31 0 1,31-31-1,-31 0 1,-31 31 0,31-31 15,0 0 0,0 0-15,-31 62-1,31-62 1,0 0 0,-31 31 15,31-31-15,0 31 30,0-31-14,0 0-17,0 0 1,0 0-16,0 0 31,0 0 47,-31-31-62,31 0 0,-31 0-1,31 0 16,0 31 1,-31-31-32,31 31 15,-31-62 1,31 62 46,0 0 1,-1 0-47,1 0 15,0 0-16,0 0 1,0 0 0,0 0-16,0 0 15,0 0-15,31 0 32,-31 0-17,0 0 1,0 0-1,0 0 17,0 0-17,0 31 17,0-31-1,-31 31-16,31-31 1,0 0-16,0 31 16,0-31 15,0 62 16,0-62-32,31 31 1,-31 0 15,31-31 16,-31 0-31,0-31-1,0 31 1,0-31 0,-31 0 15,31 0 0,-31 0 32,31 31-1,0 0 32,0-62-78,0 62-1,0 0-15,0 0 16,31 0-1,-32 0 1,1 0 0,0 0-16,0 0 15,0 0-15,31 0 16,-31 0 31,0 0-32,31 0 1,-31 31 31,0-31 15,0 0-46,0 0 0,0 0-1,0 31 1,0-31 0,0 0 15,0 0-16,0 0 1,0 0 15,0 0-15,0 0 93,-31-31 126,31 0-204,-31 0-15,0 0-1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01759E-53BF-47C0-9E69-343557C514D1}" type="datetimeFigureOut">
              <a:rPr lang="ru-RU" smtClean="0"/>
              <a:t>27.01.2016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D0D125-C84A-4A3C-9870-0F26EF4E18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93443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0D125-C84A-4A3C-9870-0F26EF4E1817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16391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27.01.2016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emf"/><Relationship Id="rId4" Type="http://schemas.openxmlformats.org/officeDocument/2006/relationships/customXml" Target="../ink/ink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28662" y="571480"/>
            <a:ext cx="7772400" cy="1470025"/>
          </a:xfrm>
        </p:spPr>
        <p:txBody>
          <a:bodyPr/>
          <a:lstStyle/>
          <a:p>
            <a:r>
              <a:rPr lang="ru-RU" b="1" dirty="0" smtClean="0"/>
              <a:t>Краткие страдательные причастия</a:t>
            </a:r>
            <a:endParaRPr lang="ru-RU" b="1" dirty="0"/>
          </a:p>
        </p:txBody>
      </p:sp>
      <p:pic>
        <p:nvPicPr>
          <p:cNvPr id="1026" name="Picture 2" descr="C:\Users\Нина Валерьевна\Desktop\Литература\Русский язык картинки\1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08" y="2857496"/>
            <a:ext cx="4953000" cy="25050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Составьте </a:t>
            </a:r>
            <a:r>
              <a:rPr lang="ru-RU" dirty="0" smtClean="0"/>
              <a:t>предложения с </a:t>
            </a:r>
            <a:r>
              <a:rPr lang="ru-RU" dirty="0"/>
              <a:t>фразеологизмами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286000" y="2237264"/>
            <a:ext cx="4572000" cy="318138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вариант: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На лбу написано;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Уму </a:t>
            </a:r>
            <a:r>
              <a:rPr lang="ru-RU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непостижимо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II 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вариант: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Путь усеян розами;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Корабли </a:t>
            </a:r>
            <a:r>
              <a:rPr lang="ru-RU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сожжены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90263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/>
              <a:t>Выпишите из текста </a:t>
            </a:r>
            <a:r>
              <a:rPr lang="ru-RU" sz="3600" i="1" dirty="0"/>
              <a:t>краткие страдательные причастия</a:t>
            </a:r>
            <a:endParaRPr lang="ru-RU" sz="3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1256995"/>
            <a:ext cx="7920880" cy="50395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ru-RU" sz="2400" i="1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Живем </a:t>
            </a:r>
            <a:r>
              <a:rPr lang="ru-RU" sz="24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очень хорошо. Дом всегда прибран, белье выстирано и выглажено. В комнате очень уютно: пол застелен ковром, шторы накрахмалены и обшиты оборочками, стены украшены картинами. Цветы вовремя политы и подкормлены. Книги разложены по полочкам. Игрушки бывают разбросаны, но вечером они всегда собраны и спрятаны в специальные ящики.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Наши дети вымыты, обстираны, причесаны. Носики у них всегда вытерты, банты и шнурки завязаны. Девчонки наряжены и накрашены. Мальчишки одеты и обуты.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56925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/>
              <a:t>Спишите, перестроив полные причастия в краткие, а краткие – в полные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i="1" dirty="0" smtClean="0"/>
              <a:t>		</a:t>
            </a:r>
            <a:r>
              <a:rPr lang="ru-RU" i="1" dirty="0" err="1" smtClean="0"/>
              <a:t>Организова</a:t>
            </a:r>
            <a:r>
              <a:rPr lang="ru-RU" i="1" dirty="0" smtClean="0"/>
              <a:t>.. </a:t>
            </a:r>
            <a:r>
              <a:rPr lang="ru-RU" i="1" dirty="0" err="1" smtClean="0"/>
              <a:t>ая</a:t>
            </a:r>
            <a:r>
              <a:rPr lang="ru-RU" i="1" dirty="0" smtClean="0"/>
              <a:t> экскурсия; </a:t>
            </a:r>
            <a:r>
              <a:rPr lang="ru-RU" i="1" dirty="0" err="1" smtClean="0"/>
              <a:t>полноце</a:t>
            </a:r>
            <a:r>
              <a:rPr lang="ru-RU" i="1" dirty="0" smtClean="0"/>
              <a:t>.. </a:t>
            </a:r>
            <a:r>
              <a:rPr lang="ru-RU" i="1" dirty="0" err="1" smtClean="0"/>
              <a:t>ый</a:t>
            </a:r>
            <a:r>
              <a:rPr lang="ru-RU" i="1" dirty="0" smtClean="0"/>
              <a:t> человек; </a:t>
            </a:r>
            <a:r>
              <a:rPr lang="ru-RU" i="1" dirty="0" err="1" smtClean="0"/>
              <a:t>развеша</a:t>
            </a:r>
            <a:r>
              <a:rPr lang="ru-RU" i="1" dirty="0" smtClean="0"/>
              <a:t>.. </a:t>
            </a:r>
            <a:r>
              <a:rPr lang="ru-RU" i="1" dirty="0" err="1" smtClean="0"/>
              <a:t>ы</a:t>
            </a:r>
            <a:r>
              <a:rPr lang="ru-RU" i="1" dirty="0" smtClean="0"/>
              <a:t> картины; лица </a:t>
            </a:r>
            <a:r>
              <a:rPr lang="ru-RU" i="1" dirty="0" err="1" smtClean="0"/>
              <a:t>озабоче</a:t>
            </a:r>
            <a:r>
              <a:rPr lang="ru-RU" i="1" dirty="0" smtClean="0"/>
              <a:t>.. </a:t>
            </a:r>
            <a:r>
              <a:rPr lang="ru-RU" i="1" dirty="0" err="1" smtClean="0"/>
              <a:t>ы</a:t>
            </a:r>
            <a:r>
              <a:rPr lang="ru-RU" i="1" dirty="0" smtClean="0"/>
              <a:t>; полома..</a:t>
            </a:r>
            <a:r>
              <a:rPr lang="ru-RU" i="1" dirty="0" err="1" smtClean="0"/>
              <a:t>ые</a:t>
            </a:r>
            <a:r>
              <a:rPr lang="ru-RU" i="1" dirty="0" smtClean="0"/>
              <a:t> деревья; </a:t>
            </a:r>
            <a:r>
              <a:rPr lang="ru-RU" i="1" dirty="0" err="1" smtClean="0"/>
              <a:t>воспита</a:t>
            </a:r>
            <a:r>
              <a:rPr lang="ru-RU" i="1" dirty="0" smtClean="0"/>
              <a:t>..</a:t>
            </a:r>
            <a:r>
              <a:rPr lang="ru-RU" i="1" dirty="0" err="1" smtClean="0"/>
              <a:t>ый</a:t>
            </a:r>
            <a:r>
              <a:rPr lang="ru-RU" i="1" dirty="0" smtClean="0"/>
              <a:t> бабушкой; </a:t>
            </a:r>
            <a:r>
              <a:rPr lang="ru-RU" i="1" dirty="0" err="1" smtClean="0"/>
              <a:t>организова</a:t>
            </a:r>
            <a:r>
              <a:rPr lang="ru-RU" i="1" dirty="0" smtClean="0"/>
              <a:t>.. </a:t>
            </a:r>
            <a:r>
              <a:rPr lang="ru-RU" i="1" dirty="0" err="1" smtClean="0"/>
              <a:t>ая</a:t>
            </a:r>
            <a:r>
              <a:rPr lang="ru-RU" i="1" dirty="0" smtClean="0"/>
              <a:t> работа; уроки </a:t>
            </a:r>
            <a:r>
              <a:rPr lang="ru-RU" i="1" dirty="0" err="1" smtClean="0"/>
              <a:t>законче</a:t>
            </a:r>
            <a:r>
              <a:rPr lang="ru-RU" i="1" dirty="0" smtClean="0"/>
              <a:t>.. </a:t>
            </a:r>
            <a:r>
              <a:rPr lang="ru-RU" i="1" dirty="0" err="1" smtClean="0"/>
              <a:t>ы</a:t>
            </a:r>
            <a:r>
              <a:rPr lang="ru-RU" i="1" dirty="0" smtClean="0"/>
              <a:t>; молчание </a:t>
            </a:r>
            <a:r>
              <a:rPr lang="ru-RU" i="1" dirty="0" err="1" smtClean="0"/>
              <a:t>наруше</a:t>
            </a:r>
            <a:r>
              <a:rPr lang="ru-RU" i="1" dirty="0" smtClean="0"/>
              <a:t>.. о; послание </a:t>
            </a:r>
            <a:r>
              <a:rPr lang="ru-RU" i="1" dirty="0" err="1" smtClean="0"/>
              <a:t>адресова</a:t>
            </a:r>
            <a:r>
              <a:rPr lang="ru-RU" i="1" dirty="0" smtClean="0"/>
              <a:t>.. </a:t>
            </a:r>
            <a:r>
              <a:rPr lang="ru-RU" i="1" dirty="0" err="1" smtClean="0"/>
              <a:t>ое</a:t>
            </a:r>
            <a:r>
              <a:rPr lang="ru-RU" i="1" dirty="0" smtClean="0"/>
              <a:t> товарищу; </a:t>
            </a:r>
            <a:r>
              <a:rPr lang="ru-RU" i="1" dirty="0" err="1" smtClean="0"/>
              <a:t>выраще</a:t>
            </a:r>
            <a:r>
              <a:rPr lang="ru-RU" i="1" dirty="0" smtClean="0"/>
              <a:t>.. </a:t>
            </a:r>
            <a:r>
              <a:rPr lang="ru-RU" i="1" dirty="0" err="1" smtClean="0"/>
              <a:t>ый</a:t>
            </a:r>
            <a:r>
              <a:rPr lang="ru-RU" i="1" dirty="0" smtClean="0"/>
              <a:t> урожай.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2050" name="Picture 2" descr="C:\Users\Нина Валерьевна\Desktop\Литература\Русский язык картинки\624549782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5572140"/>
            <a:ext cx="1714512" cy="685805"/>
          </a:xfrm>
          <a:prstGeom prst="rect">
            <a:avLst/>
          </a:prstGeom>
          <a:noFill/>
        </p:spPr>
      </p:pic>
      <p:pic>
        <p:nvPicPr>
          <p:cNvPr id="2051" name="Picture 3" descr="C:\Users\Нина Валерьевна\Desktop\Литература\Русский язык картинки\1300458287_2rgvdkpstc9nvbq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88487" y="4572008"/>
            <a:ext cx="2155513" cy="22859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274638"/>
            <a:ext cx="8858312" cy="1143000"/>
          </a:xfrm>
        </p:spPr>
        <p:txBody>
          <a:bodyPr>
            <a:noAutofit/>
          </a:bodyPr>
          <a:lstStyle/>
          <a:p>
            <a:r>
              <a:rPr lang="ru-RU" sz="3600" b="1" dirty="0" smtClean="0"/>
              <a:t>Распределите словосочетания в две колонки: с прилагательными и с причастиями.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600200"/>
            <a:ext cx="8786874" cy="45259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i="1" dirty="0" smtClean="0"/>
              <a:t>		Безымянная речка; выполненная работа; даль туманна; комнаты убраны; дисциплинированная девочка; обнесён изгородью; дорога длинна; неприятель побеждён; высушенная солома; картина современна; слишком юна; подстреленная утка; речь торжественна;</a:t>
            </a:r>
            <a:r>
              <a:rPr lang="ru-RU" dirty="0" smtClean="0"/>
              <a:t> </a:t>
            </a:r>
            <a:r>
              <a:rPr lang="ru-RU" i="1" dirty="0" smtClean="0"/>
              <a:t>погода безветренна; сброшенный сверху; решётка чугунная; трава зелена; речь косна; просмотренный дневник; посаженный в погреб;</a:t>
            </a:r>
            <a:r>
              <a:rPr lang="ru-RU" dirty="0" smtClean="0"/>
              <a:t> </a:t>
            </a:r>
            <a:r>
              <a:rPr lang="ru-RU" i="1" dirty="0" smtClean="0"/>
              <a:t>в церкви обвенчанный.</a:t>
            </a:r>
            <a:endParaRPr lang="ru-RU" dirty="0"/>
          </a:p>
        </p:txBody>
      </p:sp>
      <p:pic>
        <p:nvPicPr>
          <p:cNvPr id="3074" name="Picture 2" descr="C:\Users\Нина Валерьевна\Desktop\Литература\Русский язык картинки\597889241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58082" y="2143116"/>
            <a:ext cx="1428750" cy="1123950"/>
          </a:xfrm>
          <a:prstGeom prst="rect">
            <a:avLst/>
          </a:prstGeom>
          <a:noFill/>
        </p:spPr>
      </p:pic>
      <p:pic>
        <p:nvPicPr>
          <p:cNvPr id="3075" name="Picture 3" descr="C:\Users\Нина Валерьевна\Desktop\Литература\6ed2a5285676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85918" y="5753100"/>
            <a:ext cx="5500726" cy="9620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Вставить подходящие по смыслу краткие причастия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600200"/>
            <a:ext cx="8858312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i="1" dirty="0" smtClean="0"/>
              <a:t>1) Волосы у ученика должны быть ...  </a:t>
            </a:r>
            <a:endParaRPr lang="ru-RU" dirty="0" smtClean="0"/>
          </a:p>
          <a:p>
            <a:pPr>
              <a:buNone/>
            </a:pPr>
            <a:r>
              <a:rPr lang="ru-RU" i="1" dirty="0" smtClean="0"/>
              <a:t>2) Шея и руки должны быть ...  </a:t>
            </a:r>
            <a:endParaRPr lang="ru-RU" dirty="0" smtClean="0"/>
          </a:p>
          <a:p>
            <a:pPr>
              <a:buNone/>
            </a:pPr>
            <a:r>
              <a:rPr lang="ru-RU" i="1" dirty="0" smtClean="0"/>
              <a:t>3) Ногти должны быть ...</a:t>
            </a:r>
          </a:p>
          <a:p>
            <a:pPr>
              <a:buNone/>
            </a:pPr>
            <a:r>
              <a:rPr lang="ru-RU" i="1" dirty="0" smtClean="0"/>
              <a:t>4) Ботинки всегда ...  </a:t>
            </a:r>
            <a:endParaRPr lang="ru-RU" dirty="0" smtClean="0"/>
          </a:p>
          <a:p>
            <a:pPr>
              <a:buNone/>
            </a:pPr>
            <a:r>
              <a:rPr lang="ru-RU" i="1" dirty="0" smtClean="0"/>
              <a:t>5) Тетради должны быть ...  </a:t>
            </a:r>
            <a:endParaRPr lang="ru-RU" dirty="0" smtClean="0"/>
          </a:p>
          <a:p>
            <a:pPr>
              <a:buNone/>
            </a:pPr>
            <a:r>
              <a:rPr lang="ru-RU" i="1" dirty="0" smtClean="0"/>
              <a:t>6) Карандаши должны быть ...</a:t>
            </a:r>
          </a:p>
          <a:p>
            <a:pPr>
              <a:buNone/>
            </a:pPr>
            <a:r>
              <a:rPr lang="ru-RU" i="1" dirty="0" smtClean="0"/>
              <a:t> </a:t>
            </a:r>
            <a:r>
              <a:rPr lang="ru-RU" b="1" i="1" dirty="0" smtClean="0">
                <a:solidFill>
                  <a:srgbClr val="FF0000"/>
                </a:solidFill>
              </a:rPr>
              <a:t>Слова для справок: </a:t>
            </a:r>
            <a:r>
              <a:rPr lang="ru-RU" b="1" i="1" dirty="0" smtClean="0"/>
              <a:t>подстрижен, подписан, вымыт, отточен, причесан, вычищен.</a:t>
            </a:r>
            <a:endParaRPr lang="ru-RU" b="1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4098" name="Picture 2" descr="C:\Users\Нина Валерьевна\Desktop\Литература\Русский язык картинки\933934060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82163" y="2143117"/>
            <a:ext cx="1493530" cy="2000264"/>
          </a:xfrm>
          <a:prstGeom prst="rect">
            <a:avLst/>
          </a:prstGeom>
          <a:noFill/>
        </p:spPr>
      </p:pic>
      <p:pic>
        <p:nvPicPr>
          <p:cNvPr id="4099" name="Picture 3" descr="C:\Users\Нина Валерьевна\Desktop\Литература\62948362_49468053_sussieM_Summer_Time_CF6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71670" y="5715016"/>
            <a:ext cx="4286280" cy="990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dirty="0" smtClean="0"/>
              <a:t>Повторим изученное</a:t>
            </a:r>
            <a:endParaRPr lang="ru-RU" sz="5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5400" i="1" dirty="0" smtClean="0">
                <a:solidFill>
                  <a:srgbClr val="002060"/>
                </a:solidFill>
              </a:rPr>
              <a:t>Тихая, волчий, темная, деревянный</a:t>
            </a:r>
            <a:endParaRPr lang="ru-RU" sz="5400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3895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Повторим изученное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286000" y="2274838"/>
            <a:ext cx="617443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</a:rPr>
              <a:t>                 </a:t>
            </a: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kumimoji="0" lang="ru-RU" sz="2800" b="0" i="1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кач</a:t>
            </a:r>
            <a:r>
              <a:rPr kumimoji="0" lang="ru-RU" sz="2800" b="0" i="1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 тихая (погода) – (какова?) тиха;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              </a:t>
            </a:r>
            <a:r>
              <a:rPr kumimoji="0" lang="ru-RU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kumimoji="0" lang="ru-RU" sz="2800" b="0" i="1" u="none" strike="noStrike" kern="0" cap="none" spc="0" normalizeH="0" baseline="0" noProof="0" dirty="0" err="1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прит</a:t>
            </a:r>
            <a:r>
              <a:rPr kumimoji="0" lang="ru-RU" sz="28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45720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волчий (хвост) – (каков?)  -------;</a:t>
            </a:r>
          </a:p>
          <a:p>
            <a:pPr marL="45720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kumimoji="0" lang="ru-RU" sz="2800" b="0" i="1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кач</a:t>
            </a:r>
            <a:r>
              <a:rPr kumimoji="0" lang="ru-RU" sz="2800" b="0" i="1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темная (ночь) – (какова?) темна;</a:t>
            </a:r>
          </a:p>
          <a:p>
            <a:pPr marL="45720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kumimoji="0" lang="ru-RU" sz="2800" b="0" i="1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относ.</a:t>
            </a:r>
          </a:p>
          <a:p>
            <a:pPr marL="45720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деревянный (стул) – (каков?) - ----</a:t>
            </a:r>
          </a:p>
        </p:txBody>
      </p:sp>
    </p:spTree>
    <p:extLst>
      <p:ext uri="{BB962C8B-B14F-4D97-AF65-F5344CB8AC3E}">
        <p14:creationId xmlns:p14="http://schemas.microsoft.com/office/powerpoint/2010/main" val="26832569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Повторим изученное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605" y="1417638"/>
            <a:ext cx="8391525" cy="5130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03910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dirty="0" smtClean="0"/>
              <a:t>Повторим изученное</a:t>
            </a:r>
            <a:endParaRPr lang="ru-RU" sz="5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5400" i="1" dirty="0" smtClean="0">
                <a:solidFill>
                  <a:srgbClr val="002060"/>
                </a:solidFill>
              </a:rPr>
              <a:t>Белеющий, искрящийся, замерзший, строимый, ведомый, сделанный, совершенный</a:t>
            </a:r>
            <a:endParaRPr lang="ru-RU" sz="5400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7919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Новое о причастии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dirty="0" smtClean="0"/>
              <a:t>Луговые цветы, просвеченные солнцем, кидают свои цветные тени на капельки хрустальной влаги.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 smtClean="0"/>
              <a:t>Луговые цветы просвечены солнцем.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523157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474345"/>
            <a:ext cx="8208912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Страдательные  причастия  настоящего  и  прошедшего  времени   </a:t>
            </a:r>
          </a:p>
          <a:p>
            <a:r>
              <a:rPr lang="ru-RU" dirty="0"/>
              <a:t>имеют  </a:t>
            </a:r>
            <a:r>
              <a:rPr lang="ru-RU" b="1" dirty="0"/>
              <a:t>полную</a:t>
            </a:r>
            <a:r>
              <a:rPr lang="ru-RU" dirty="0"/>
              <a:t>  и  </a:t>
            </a:r>
            <a:r>
              <a:rPr lang="ru-RU" b="1" dirty="0"/>
              <a:t>краткую</a:t>
            </a:r>
            <a:r>
              <a:rPr lang="ru-RU" dirty="0"/>
              <a:t>  формы.    </a:t>
            </a:r>
          </a:p>
          <a:p>
            <a:endParaRPr lang="ru-RU" dirty="0"/>
          </a:p>
          <a:p>
            <a:r>
              <a:rPr lang="ru-RU" dirty="0"/>
              <a:t>         В  </a:t>
            </a:r>
            <a:r>
              <a:rPr lang="ru-RU" b="1" dirty="0"/>
              <a:t>краткой  форме  </a:t>
            </a:r>
            <a:r>
              <a:rPr lang="ru-RU" dirty="0"/>
              <a:t>они  изменяются  по  числам,  а  в  единственном   </a:t>
            </a:r>
          </a:p>
          <a:p>
            <a:r>
              <a:rPr lang="ru-RU" dirty="0"/>
              <a:t>числе  –  по  родам.    </a:t>
            </a:r>
          </a:p>
          <a:p>
            <a:endParaRPr lang="ru-RU" dirty="0"/>
          </a:p>
          <a:p>
            <a:r>
              <a:rPr lang="ru-RU" dirty="0"/>
              <a:t>         В  </a:t>
            </a:r>
            <a:r>
              <a:rPr lang="ru-RU" b="1" dirty="0"/>
              <a:t>предложении</a:t>
            </a:r>
            <a:r>
              <a:rPr lang="ru-RU" dirty="0"/>
              <a:t>  краткие  формы  страдательных  причастий  обычно   </a:t>
            </a:r>
          </a:p>
          <a:p>
            <a:r>
              <a:rPr lang="ru-RU" dirty="0"/>
              <a:t>являются  </a:t>
            </a:r>
            <a:r>
              <a:rPr lang="ru-RU" b="1" dirty="0"/>
              <a:t>сказуемыми</a:t>
            </a:r>
            <a:r>
              <a:rPr lang="ru-RU" dirty="0"/>
              <a:t>,  иногда  –  </a:t>
            </a:r>
            <a:r>
              <a:rPr lang="ru-RU" b="1" dirty="0"/>
              <a:t>определениями.</a:t>
            </a:r>
            <a:r>
              <a:rPr lang="ru-RU" dirty="0"/>
              <a:t>    </a:t>
            </a:r>
          </a:p>
          <a:p>
            <a:endParaRPr lang="ru-RU" dirty="0" smtClean="0"/>
          </a:p>
          <a:p>
            <a:r>
              <a:rPr lang="ru-RU" i="1" u="sng" dirty="0" smtClean="0"/>
              <a:t>Тротуары</a:t>
            </a:r>
            <a:r>
              <a:rPr lang="ru-RU" i="1" dirty="0" smtClean="0"/>
              <a:t> </a:t>
            </a:r>
            <a:r>
              <a:rPr lang="ru-RU" i="1" u="sng" dirty="0"/>
              <a:t>были усыпаны</a:t>
            </a:r>
            <a:r>
              <a:rPr lang="ru-RU" i="1" dirty="0"/>
              <a:t>, точно золотыми монетами, опавшей листвой</a:t>
            </a:r>
            <a:r>
              <a:rPr lang="ru-RU" i="1" dirty="0" smtClean="0"/>
              <a:t>.</a:t>
            </a:r>
          </a:p>
          <a:p>
            <a:endParaRPr lang="ru-RU" dirty="0" smtClean="0"/>
          </a:p>
          <a:p>
            <a:r>
              <a:rPr lang="ru-RU" i="1" dirty="0"/>
              <a:t>Н</a:t>
            </a:r>
            <a:r>
              <a:rPr lang="ru-RU" i="1" dirty="0" smtClean="0"/>
              <a:t>очь уснула, дождем убаюкана.</a:t>
            </a:r>
          </a:p>
          <a:p>
            <a:endParaRPr lang="ru-RU" dirty="0" smtClean="0"/>
          </a:p>
          <a:p>
            <a:r>
              <a:rPr lang="ru-RU" i="1" dirty="0" smtClean="0"/>
              <a:t>Молниями ярко озаряем, домик погрузил меня в уют.</a:t>
            </a:r>
            <a:endParaRPr lang="ru-RU" i="1" dirty="0"/>
          </a:p>
          <a:p>
            <a:endParaRPr lang="ru-RU" dirty="0" smtClean="0"/>
          </a:p>
          <a:p>
            <a:r>
              <a:rPr lang="ru-RU" dirty="0" smtClean="0"/>
              <a:t>Суффиксам  </a:t>
            </a:r>
            <a:r>
              <a:rPr lang="ru-RU" dirty="0"/>
              <a:t>-</a:t>
            </a:r>
            <a:r>
              <a:rPr lang="ru-RU" dirty="0" err="1"/>
              <a:t>нн</a:t>
            </a:r>
            <a:r>
              <a:rPr lang="ru-RU" dirty="0"/>
              <a:t>-  и  -</a:t>
            </a:r>
            <a:r>
              <a:rPr lang="ru-RU" dirty="0" err="1"/>
              <a:t>енн</a:t>
            </a:r>
            <a:r>
              <a:rPr lang="ru-RU" dirty="0"/>
              <a:t>-  (  -</a:t>
            </a:r>
            <a:r>
              <a:rPr lang="ru-RU" dirty="0" err="1"/>
              <a:t>ённ</a:t>
            </a:r>
            <a:r>
              <a:rPr lang="ru-RU" dirty="0"/>
              <a:t>-  )  полных  страдательных  причастий    </a:t>
            </a:r>
          </a:p>
          <a:p>
            <a:r>
              <a:rPr lang="ru-RU" dirty="0"/>
              <a:t>соответствуют  суффиксы  -н-  и  -</a:t>
            </a:r>
            <a:r>
              <a:rPr lang="ru-RU" dirty="0" err="1"/>
              <a:t>ен</a:t>
            </a:r>
            <a:r>
              <a:rPr lang="ru-RU" dirty="0"/>
              <a:t>-  (  </a:t>
            </a:r>
            <a:r>
              <a:rPr lang="ru-RU" dirty="0" err="1"/>
              <a:t>ён</a:t>
            </a:r>
            <a:r>
              <a:rPr lang="ru-RU" dirty="0"/>
              <a:t>  )  кратких:    </a:t>
            </a:r>
          </a:p>
          <a:p>
            <a:endParaRPr lang="ru-RU" dirty="0"/>
          </a:p>
          <a:p>
            <a:r>
              <a:rPr lang="ru-RU" i="1" dirty="0"/>
              <a:t>  сожженный  –  сожжен,  разрезанный  –  разрезан,  улучшенный  –  улучшен.     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8" name="Рукописный ввод 17"/>
              <p14:cNvContentPartPr/>
              <p14:nvPr/>
            </p14:nvContentPartPr>
            <p14:xfrm>
              <a:off x="2040550" y="3746652"/>
              <a:ext cx="1784520" cy="136800"/>
            </p14:xfrm>
          </p:contentPart>
        </mc:Choice>
        <mc:Fallback xmlns="">
          <p:pic>
            <p:nvPicPr>
              <p:cNvPr id="18" name="Рукописный ввод 17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028670" y="3734772"/>
                <a:ext cx="1808280" cy="160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30" name="Рукописный ввод 29"/>
              <p14:cNvContentPartPr/>
              <p14:nvPr/>
            </p14:nvContentPartPr>
            <p14:xfrm>
              <a:off x="747070" y="4369092"/>
              <a:ext cx="2409120" cy="126000"/>
            </p14:xfrm>
          </p:contentPart>
        </mc:Choice>
        <mc:Fallback xmlns="">
          <p:pic>
            <p:nvPicPr>
              <p:cNvPr id="30" name="Рукописный ввод 29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735190" y="4357212"/>
                <a:ext cx="2432880" cy="1497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1834984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Новое о причастии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417638"/>
            <a:ext cx="8579296" cy="5035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71019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Закрепим изученное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403648" y="1556792"/>
            <a:ext cx="6912768" cy="41036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Выборочный </a:t>
            </a: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диктант.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0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Из диктуемых предложений выберите причастия краткой формы, запишите их в столбик.</a:t>
            </a: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AutoNum type="arabicParenR"/>
            </a:pP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Был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воздух на цветах настоян, и все деревья спали стоя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AutoNum type="arabicParenR"/>
            </a:pP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Густая роща в зареве заката вечернею водой отражена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AutoNum type="arabicParenR"/>
            </a:pP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Занавешено утро дождем. </a:t>
            </a:r>
            <a:endParaRPr lang="ru-RU" sz="20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AutoNum type="arabicParenR"/>
            </a:pP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Облака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развешаны, как плакаты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5) 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Всесоюзный хлеб державы убран, взвешен на весах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У нас дела затеяны, у нас поля засеяны. Что посеем – вырастет. Едим хлеб не из милости.</a:t>
            </a:r>
            <a:endParaRPr lang="ru-RU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530304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456</Words>
  <Application>Microsoft Office PowerPoint</Application>
  <PresentationFormat>Экран (4:3)</PresentationFormat>
  <Paragraphs>73</Paragraphs>
  <Slides>14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Arial</vt:lpstr>
      <vt:lpstr>Calibri</vt:lpstr>
      <vt:lpstr>Times New Roman</vt:lpstr>
      <vt:lpstr>Тема Office</vt:lpstr>
      <vt:lpstr>Краткие страдательные причастия</vt:lpstr>
      <vt:lpstr>Повторим изученное</vt:lpstr>
      <vt:lpstr>Повторим изученное</vt:lpstr>
      <vt:lpstr>Повторим изученное</vt:lpstr>
      <vt:lpstr>Повторим изученное</vt:lpstr>
      <vt:lpstr>Новое о причастии</vt:lpstr>
      <vt:lpstr>Презентация PowerPoint</vt:lpstr>
      <vt:lpstr>Новое о причастии</vt:lpstr>
      <vt:lpstr>Закрепим изученное</vt:lpstr>
      <vt:lpstr>Составьте предложения с фразеологизмами </vt:lpstr>
      <vt:lpstr>Выпишите из текста краткие страдательные причастия</vt:lpstr>
      <vt:lpstr>Спишите, перестроив полные причастия в краткие, а краткие – в полные</vt:lpstr>
      <vt:lpstr>Распределите словосочетания в две колонки: с прилагательными и с причастиями.</vt:lpstr>
      <vt:lpstr>Вставить подходящие по смыслу краткие причастия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Краткие страдательные причастия</dc:title>
  <dc:creator>Нина Валерьевна</dc:creator>
  <cp:lastModifiedBy>Пётр Платонов</cp:lastModifiedBy>
  <cp:revision>19</cp:revision>
  <dcterms:created xsi:type="dcterms:W3CDTF">2015-03-31T20:56:12Z</dcterms:created>
  <dcterms:modified xsi:type="dcterms:W3CDTF">2016-01-26T21:45:59Z</dcterms:modified>
</cp:coreProperties>
</file>