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1" r:id="rId4"/>
    <p:sldId id="260" r:id="rId5"/>
    <p:sldId id="259" r:id="rId6"/>
    <p:sldId id="258" r:id="rId7"/>
    <p:sldId id="264" r:id="rId8"/>
    <p:sldId id="263" r:id="rId9"/>
    <p:sldId id="265" r:id="rId10"/>
    <p:sldId id="262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6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72B499E-8053-42EF-B170-CF4841C6EB7C}" type="datetimeFigureOut">
              <a:rPr lang="ru-RU"/>
              <a:pPr>
                <a:defRPr/>
              </a:pPr>
              <a:t>11.02.2013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2471D7E-2B4A-4800-8653-14781534A7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FokinaLida.75@mail.ru 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50727A-A198-4F8D-A489-67531998FC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FokinaLida.75@mail.ru 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345CC4-14FE-4D92-B547-2360D2DFD0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FokinaLida.75@mail.ru 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23F29C-C662-4FFE-938D-C385D07121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FokinaLida.75@mail.ru 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1F186C-D05E-4417-9B87-140868A2F9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FokinaLida.75@mail.ru 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2BB3F1-F250-490D-85B6-0F1257CB23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FokinaLida.75@mail.ru </a:t>
            </a: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F7E6E8-D1E8-4261-9C3B-7566076C10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FokinaLida.75@mail.ru </a:t>
            </a: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8F0C32-E467-4B27-8A36-5C80152C4A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FokinaLida.75@mail.ru </a:t>
            </a: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D1B240-FB37-4DE2-9971-F1BC052AC6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FokinaLida.75@mail.ru </a:t>
            </a: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C568D5-B238-4490-B48E-C4D412A1A2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FokinaLida.75@mail.ru </a:t>
            </a: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55AF2C-F5BA-4C52-97BB-6FCB3F09CB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FokinaLida.75@mail.ru </a:t>
            </a: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BC789A-6556-40DB-9F84-52EB6DD1E7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Admin\Рабочий стол\новые фоны\09278e4949ed056abc6a51434e61ce09.jpeg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6143625" y="0"/>
            <a:ext cx="1500188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2" descr="C:\Documents and Settings\Admin\Рабочий стол\новые фоны\09278e4949ed056abc6a51434e61ce09.jpeg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4643438" y="0"/>
            <a:ext cx="1500187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2" descr="C:\Documents and Settings\Admin\Рабочий стол\новые фоны\09278e4949ed056abc6a51434e61ce09.jpeg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3071813" y="0"/>
            <a:ext cx="1500187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2" descr="C:\Documents and Settings\Admin\Рабочий стол\новые фоны\09278e4949ed056abc6a51434e61ce09.jpeg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500188" y="0"/>
            <a:ext cx="1500187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2" descr="C:\Documents and Settings\Admin\Рабочий стол\новые фоны\09278e4949ed056abc6a51434e61ce09.jpeg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500188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2" descr="C:\Documents and Settings\Admin\Рабочий стол\новые фоны\09278e4949ed056abc6a51434e61ce09.jpe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7643813" y="5743575"/>
            <a:ext cx="1500187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2" descr="C:\Documents and Settings\Admin\Рабочий стол\новые фоны\09278e4949ed056abc6a51434e61ce09.jpe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6072188" y="5743575"/>
            <a:ext cx="1500187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2" descr="C:\Documents and Settings\Admin\Рабочий стол\новые фоны\09278e4949ed056abc6a51434e61ce09.jpe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4572000" y="5743575"/>
            <a:ext cx="1500188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2" descr="C:\Documents and Settings\Admin\Рабочий стол\новые фоны\09278e4949ed056abc6a51434e61ce09.jpe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071813" y="5743575"/>
            <a:ext cx="1500187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5" name="Picture 2" descr="C:\Documents and Settings\Admin\Рабочий стол\новые фоны\09278e4949ed056abc6a51434e61ce09.jpe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1571625" y="5743575"/>
            <a:ext cx="1500188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6" name="Picture 2" descr="C:\Documents and Settings\Admin\Рабочий стол\новые фоны\09278e4949ed056abc6a51434e61ce09.jpe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5743575"/>
            <a:ext cx="1500188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7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38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ru-RU"/>
              <a:t>FokinaLida.75@mail.ru 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3EFB184-09C6-4265-A861-A296FDE89E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1042" name="Picture 2" descr="C:\Documents and Settings\Admin\Рабочий стол\новые фоны\09278e4949ed056abc6a51434e61ce09.jpeg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7643813" y="0"/>
            <a:ext cx="1500187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FFC000"/>
                </a:solidFill>
              </a:rPr>
              <a:t>Буквы О – А в корне –ЛАГ- -         -ЛОЖ-</a:t>
            </a:r>
            <a:endParaRPr lang="ru-RU" b="1" i="1" dirty="0" smtClean="0">
              <a:solidFill>
                <a:srgbClr val="FFC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71670" y="1928802"/>
            <a:ext cx="513634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srgbClr val="FFC000"/>
                </a:solidFill>
              </a:rPr>
              <a:t>Домашнее задание:</a:t>
            </a:r>
          </a:p>
          <a:p>
            <a:r>
              <a:rPr lang="ru-RU" sz="3600" dirty="0" smtClean="0">
                <a:solidFill>
                  <a:srgbClr val="FFC000"/>
                </a:solidFill>
              </a:rPr>
              <a:t>Параграф 84; упр. </a:t>
            </a:r>
            <a:r>
              <a:rPr lang="ru-RU" sz="3600" smtClean="0">
                <a:solidFill>
                  <a:srgbClr val="FFC000"/>
                </a:solidFill>
              </a:rPr>
              <a:t>436.</a:t>
            </a:r>
            <a:endParaRPr lang="ru-RU" sz="360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1214422"/>
            <a:ext cx="75009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C000"/>
                </a:solidFill>
              </a:rPr>
              <a:t>1. Проверка домашнего задания</a:t>
            </a:r>
            <a:endParaRPr lang="ru-RU" sz="3600" dirty="0">
              <a:solidFill>
                <a:srgbClr val="FFC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2357430"/>
            <a:ext cx="911429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ru-RU" sz="3600" dirty="0" smtClean="0"/>
              <a:t>Запишите приставки, которые пишутся всегда одинаково.</a:t>
            </a:r>
          </a:p>
          <a:p>
            <a:pPr marL="457200" indent="-457200"/>
            <a:endParaRPr lang="ru-RU" sz="3600" dirty="0" smtClean="0"/>
          </a:p>
          <a:p>
            <a:pPr marL="457200" indent="-457200"/>
            <a:r>
              <a:rPr lang="ru-RU" sz="3600" dirty="0" smtClean="0"/>
              <a:t>2.   Запишите приставки, заканчивающиеся на З и С.</a:t>
            </a:r>
            <a:endParaRPr lang="ru-RU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1142984"/>
            <a:ext cx="871543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FFC000"/>
                </a:solidFill>
              </a:rPr>
              <a:t>2. Словарно-орфографическая работа</a:t>
            </a:r>
          </a:p>
          <a:p>
            <a:r>
              <a:rPr lang="ru-RU" sz="2400" dirty="0" smtClean="0"/>
              <a:t>Определение понятий замените одним словом.</a:t>
            </a:r>
          </a:p>
          <a:p>
            <a:pPr marL="457200" indent="-457200">
              <a:buAutoNum type="arabicPeriod"/>
            </a:pPr>
            <a:r>
              <a:rPr lang="ru-RU" sz="2400" dirty="0" smtClean="0"/>
              <a:t>Сообщение о чем-либо.</a:t>
            </a:r>
          </a:p>
          <a:p>
            <a:pPr marL="457200" indent="-457200">
              <a:buAutoNum type="arabicPeriod"/>
            </a:pPr>
            <a:r>
              <a:rPr lang="ru-RU" sz="2400" dirty="0" smtClean="0"/>
              <a:t>Человек, разносящий пакеты с чем-либо.</a:t>
            </a:r>
          </a:p>
          <a:p>
            <a:pPr marL="457200" indent="-457200">
              <a:buAutoNum type="arabicPeriod"/>
            </a:pPr>
            <a:r>
              <a:rPr lang="ru-RU" sz="2400" dirty="0" smtClean="0"/>
              <a:t>Молчание, полная тишина.</a:t>
            </a:r>
          </a:p>
          <a:p>
            <a:pPr marL="457200" indent="-457200">
              <a:buAutoNum type="arabicPeriod"/>
            </a:pPr>
            <a:r>
              <a:rPr lang="ru-RU" sz="2400" dirty="0" smtClean="0"/>
              <a:t>Группа солдат, обслуживающих орудие.</a:t>
            </a:r>
          </a:p>
          <a:p>
            <a:pPr marL="457200" indent="-457200">
              <a:buAutoNum type="arabicPeriod"/>
            </a:pPr>
            <a:r>
              <a:rPr lang="ru-RU" sz="2400" dirty="0" smtClean="0"/>
              <a:t>Проверочный опрос, экзамен.</a:t>
            </a:r>
          </a:p>
          <a:p>
            <a:pPr marL="457200" indent="-457200">
              <a:buAutoNum type="arabicPeriod"/>
            </a:pPr>
            <a:r>
              <a:rPr lang="ru-RU" sz="2400" dirty="0" smtClean="0"/>
              <a:t>Сухая щепа, лучина и т.д. для разжигания огня.</a:t>
            </a:r>
          </a:p>
          <a:p>
            <a:pPr marL="457200" indent="-457200">
              <a:buAutoNum type="arabicPeriod"/>
            </a:pPr>
            <a:r>
              <a:rPr lang="ru-RU" sz="2400" dirty="0" smtClean="0"/>
              <a:t>Место, где начинается водный источник.</a:t>
            </a:r>
          </a:p>
          <a:p>
            <a:pPr marL="457200" indent="-457200">
              <a:buAutoNum type="arabicPeriod"/>
            </a:pPr>
            <a:endParaRPr lang="ru-RU" sz="2400" dirty="0" smtClean="0"/>
          </a:p>
          <a:p>
            <a:pPr marL="457200" indent="-457200"/>
            <a:r>
              <a:rPr lang="ru-RU" sz="2400" dirty="0" smtClean="0"/>
              <a:t>Слова для справок:  </a:t>
            </a:r>
            <a:r>
              <a:rPr lang="ru-RU" sz="2400" dirty="0" err="1" smtClean="0"/>
              <a:t>ра</a:t>
            </a:r>
            <a:r>
              <a:rPr lang="ru-RU" sz="2400" dirty="0" smtClean="0"/>
              <a:t>…чет, и…</a:t>
            </a:r>
            <a:r>
              <a:rPr lang="ru-RU" sz="2400" dirty="0" err="1" smtClean="0"/>
              <a:t>вестие</a:t>
            </a:r>
            <a:r>
              <a:rPr lang="ru-RU" sz="2400" dirty="0" smtClean="0"/>
              <a:t>, </a:t>
            </a:r>
            <a:r>
              <a:rPr lang="ru-RU" sz="2400" dirty="0" err="1" smtClean="0"/>
              <a:t>и</a:t>
            </a:r>
            <a:r>
              <a:rPr lang="ru-RU" sz="2400" dirty="0" smtClean="0"/>
              <a:t>…ток, </a:t>
            </a:r>
            <a:r>
              <a:rPr lang="ru-RU" sz="2400" dirty="0" err="1" smtClean="0"/>
              <a:t>ра</a:t>
            </a:r>
            <a:r>
              <a:rPr lang="ru-RU" sz="2400" dirty="0" smtClean="0"/>
              <a:t>…топка, </a:t>
            </a:r>
            <a:r>
              <a:rPr lang="ru-RU" sz="2400" dirty="0" err="1" smtClean="0"/>
              <a:t>бе</a:t>
            </a:r>
            <a:r>
              <a:rPr lang="ru-RU" sz="2400" dirty="0" smtClean="0"/>
              <a:t>…</a:t>
            </a:r>
            <a:r>
              <a:rPr lang="ru-RU" sz="2400" dirty="0" err="1" smtClean="0"/>
              <a:t>молвие</a:t>
            </a:r>
            <a:r>
              <a:rPr lang="ru-RU" sz="2400" dirty="0" smtClean="0"/>
              <a:t>, и…</a:t>
            </a:r>
            <a:r>
              <a:rPr lang="ru-RU" sz="2400" dirty="0" err="1" smtClean="0"/>
              <a:t>пытание</a:t>
            </a:r>
            <a:r>
              <a:rPr lang="ru-RU" sz="2400" dirty="0" smtClean="0"/>
              <a:t>, </a:t>
            </a:r>
            <a:r>
              <a:rPr lang="ru-RU" sz="2400" dirty="0" err="1" smtClean="0"/>
              <a:t>ра</a:t>
            </a:r>
            <a:r>
              <a:rPr lang="ru-RU" sz="2400" dirty="0" smtClean="0"/>
              <a:t>…</a:t>
            </a:r>
            <a:r>
              <a:rPr lang="ru-RU" sz="2400" dirty="0" err="1" smtClean="0"/>
              <a:t>сыльный</a:t>
            </a:r>
            <a:r>
              <a:rPr lang="ru-RU" sz="2400" dirty="0" smtClean="0"/>
              <a:t>.</a:t>
            </a:r>
          </a:p>
          <a:p>
            <a:pPr marL="457200" indent="-457200">
              <a:buAutoNum type="arabicPeriod"/>
            </a:pPr>
            <a:endParaRPr lang="ru-RU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142984"/>
            <a:ext cx="914400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FFC000"/>
                </a:solidFill>
              </a:rPr>
              <a:t>          3. Знакомство с новым материалом</a:t>
            </a:r>
          </a:p>
          <a:p>
            <a:r>
              <a:rPr lang="ru-RU" sz="2800" dirty="0" smtClean="0"/>
              <a:t>Давайте понаблюдаем, когда в корне –ЛАГ- - -ЛОЖ- надо писать А и когда - О?</a:t>
            </a:r>
          </a:p>
          <a:p>
            <a:endParaRPr lang="ru-RU" sz="2800" dirty="0" smtClean="0"/>
          </a:p>
          <a:p>
            <a:r>
              <a:rPr lang="ru-RU" sz="3600" dirty="0" smtClean="0">
                <a:solidFill>
                  <a:srgbClr val="FFC000"/>
                </a:solidFill>
              </a:rPr>
              <a:t>          Предл</a:t>
            </a:r>
            <a:r>
              <a:rPr lang="ru-RU" sz="3600" u="sng" dirty="0" smtClean="0">
                <a:solidFill>
                  <a:srgbClr val="FFC000"/>
                </a:solidFill>
              </a:rPr>
              <a:t>а</a:t>
            </a:r>
            <a:r>
              <a:rPr lang="ru-RU" sz="3600" dirty="0" smtClean="0">
                <a:solidFill>
                  <a:srgbClr val="FFC000"/>
                </a:solidFill>
              </a:rPr>
              <a:t>г</a:t>
            </a:r>
            <a:r>
              <a:rPr lang="ru-RU" sz="3600" u="dbl" dirty="0" smtClean="0">
                <a:solidFill>
                  <a:srgbClr val="FFC000"/>
                </a:solidFill>
              </a:rPr>
              <a:t>а</a:t>
            </a:r>
            <a:r>
              <a:rPr lang="ru-RU" sz="3600" dirty="0" smtClean="0">
                <a:solidFill>
                  <a:srgbClr val="FFC000"/>
                </a:solidFill>
              </a:rPr>
              <a:t>ть – предл</a:t>
            </a:r>
            <a:r>
              <a:rPr lang="ru-RU" sz="3600" u="sng" dirty="0" smtClean="0">
                <a:solidFill>
                  <a:srgbClr val="FFC000"/>
                </a:solidFill>
              </a:rPr>
              <a:t>о</a:t>
            </a:r>
            <a:r>
              <a:rPr lang="ru-RU" sz="3600" dirty="0" smtClean="0">
                <a:solidFill>
                  <a:srgbClr val="FFC000"/>
                </a:solidFill>
              </a:rPr>
              <a:t>жить; </a:t>
            </a:r>
          </a:p>
          <a:p>
            <a:endParaRPr lang="ru-RU" sz="3600" dirty="0" smtClean="0">
              <a:solidFill>
                <a:srgbClr val="FFC000"/>
              </a:solidFill>
            </a:endParaRPr>
          </a:p>
          <a:p>
            <a:r>
              <a:rPr lang="ru-RU" sz="3600" dirty="0" smtClean="0">
                <a:solidFill>
                  <a:srgbClr val="FFC000"/>
                </a:solidFill>
              </a:rPr>
              <a:t>             сл</a:t>
            </a:r>
            <a:r>
              <a:rPr lang="ru-RU" sz="3600" u="sng" dirty="0" smtClean="0">
                <a:solidFill>
                  <a:srgbClr val="FFC000"/>
                </a:solidFill>
              </a:rPr>
              <a:t>а</a:t>
            </a:r>
            <a:r>
              <a:rPr lang="ru-RU" sz="3600" dirty="0" smtClean="0">
                <a:solidFill>
                  <a:srgbClr val="FFC000"/>
                </a:solidFill>
              </a:rPr>
              <a:t>г</a:t>
            </a:r>
            <a:r>
              <a:rPr lang="ru-RU" sz="3600" u="dbl" dirty="0" smtClean="0">
                <a:solidFill>
                  <a:srgbClr val="FFC000"/>
                </a:solidFill>
              </a:rPr>
              <a:t>а</a:t>
            </a:r>
            <a:r>
              <a:rPr lang="ru-RU" sz="3600" dirty="0" smtClean="0">
                <a:solidFill>
                  <a:srgbClr val="FFC000"/>
                </a:solidFill>
              </a:rPr>
              <a:t>емое – сл</a:t>
            </a:r>
            <a:r>
              <a:rPr lang="ru-RU" sz="3600" u="sng" dirty="0" smtClean="0">
                <a:solidFill>
                  <a:srgbClr val="FFC000"/>
                </a:solidFill>
              </a:rPr>
              <a:t>о</a:t>
            </a:r>
            <a:r>
              <a:rPr lang="ru-RU" sz="3600" dirty="0" smtClean="0">
                <a:solidFill>
                  <a:srgbClr val="FFC000"/>
                </a:solidFill>
              </a:rPr>
              <a:t>жение;</a:t>
            </a:r>
          </a:p>
          <a:p>
            <a:endParaRPr lang="ru-RU" sz="3600" dirty="0" smtClean="0">
              <a:solidFill>
                <a:srgbClr val="FFC000"/>
              </a:solidFill>
            </a:endParaRPr>
          </a:p>
          <a:p>
            <a:r>
              <a:rPr lang="ru-RU" sz="3600" dirty="0" smtClean="0">
                <a:solidFill>
                  <a:srgbClr val="FFC000"/>
                </a:solidFill>
              </a:rPr>
              <a:t>             прил</a:t>
            </a:r>
            <a:r>
              <a:rPr lang="ru-RU" sz="3600" u="sng" dirty="0" smtClean="0">
                <a:solidFill>
                  <a:srgbClr val="FFC000"/>
                </a:solidFill>
              </a:rPr>
              <a:t>а</a:t>
            </a:r>
            <a:r>
              <a:rPr lang="ru-RU" sz="3600" dirty="0" smtClean="0">
                <a:solidFill>
                  <a:srgbClr val="FFC000"/>
                </a:solidFill>
              </a:rPr>
              <a:t>г</a:t>
            </a:r>
            <a:r>
              <a:rPr lang="ru-RU" sz="3600" u="dbl" dirty="0" smtClean="0">
                <a:solidFill>
                  <a:srgbClr val="FFC000"/>
                </a:solidFill>
              </a:rPr>
              <a:t>а</a:t>
            </a:r>
            <a:r>
              <a:rPr lang="ru-RU" sz="3600" dirty="0" smtClean="0">
                <a:solidFill>
                  <a:srgbClr val="FFC000"/>
                </a:solidFill>
              </a:rPr>
              <a:t>ть – прил</a:t>
            </a:r>
            <a:r>
              <a:rPr lang="ru-RU" sz="3600" u="sng" dirty="0" smtClean="0">
                <a:solidFill>
                  <a:srgbClr val="FFC000"/>
                </a:solidFill>
              </a:rPr>
              <a:t>о</a:t>
            </a:r>
            <a:r>
              <a:rPr lang="ru-RU" sz="3600" dirty="0" smtClean="0">
                <a:solidFill>
                  <a:srgbClr val="FFC000"/>
                </a:solidFill>
              </a:rPr>
              <a:t>жить.</a:t>
            </a:r>
            <a:endParaRPr lang="ru-RU" sz="3600" dirty="0">
              <a:solidFill>
                <a:srgbClr val="FFC000"/>
              </a:solidFill>
            </a:endParaRPr>
          </a:p>
        </p:txBody>
      </p:sp>
      <p:sp>
        <p:nvSpPr>
          <p:cNvPr id="3" name="Арка 2"/>
          <p:cNvSpPr/>
          <p:nvPr/>
        </p:nvSpPr>
        <p:spPr>
          <a:xfrm>
            <a:off x="2428860" y="2786058"/>
            <a:ext cx="642942" cy="500066"/>
          </a:xfrm>
          <a:prstGeom prst="blockArc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Арка 3"/>
          <p:cNvSpPr/>
          <p:nvPr/>
        </p:nvSpPr>
        <p:spPr>
          <a:xfrm>
            <a:off x="5357818" y="2786058"/>
            <a:ext cx="785818" cy="571504"/>
          </a:xfrm>
          <a:prstGeom prst="blockArc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Арка 4"/>
          <p:cNvSpPr/>
          <p:nvPr/>
        </p:nvSpPr>
        <p:spPr>
          <a:xfrm>
            <a:off x="2000232" y="3929066"/>
            <a:ext cx="642942" cy="500066"/>
          </a:xfrm>
          <a:prstGeom prst="blockArc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Арка 5"/>
          <p:cNvSpPr/>
          <p:nvPr/>
        </p:nvSpPr>
        <p:spPr>
          <a:xfrm>
            <a:off x="2500298" y="5072074"/>
            <a:ext cx="642942" cy="500066"/>
          </a:xfrm>
          <a:prstGeom prst="blockArc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Арка 6"/>
          <p:cNvSpPr/>
          <p:nvPr/>
        </p:nvSpPr>
        <p:spPr>
          <a:xfrm>
            <a:off x="4786314" y="3929066"/>
            <a:ext cx="785818" cy="500066"/>
          </a:xfrm>
          <a:prstGeom prst="blockArc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Арка 7"/>
          <p:cNvSpPr/>
          <p:nvPr/>
        </p:nvSpPr>
        <p:spPr>
          <a:xfrm>
            <a:off x="5143504" y="5072074"/>
            <a:ext cx="714380" cy="500066"/>
          </a:xfrm>
          <a:prstGeom prst="blockArc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1357298"/>
            <a:ext cx="871543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C000"/>
                </a:solidFill>
              </a:rPr>
              <a:t>В корне –ЛАГ- - -ЛОЖ- в безударном положении буква А пишется, если за корнем стоит суффикс -А-; буква О пишется, если за корнем нет суффикса -А-.</a:t>
            </a:r>
          </a:p>
          <a:p>
            <a:r>
              <a:rPr lang="ru-RU" sz="3600" dirty="0" smtClean="0">
                <a:solidFill>
                  <a:srgbClr val="FFC000"/>
                </a:solidFill>
              </a:rPr>
              <a:t> </a:t>
            </a:r>
            <a:r>
              <a:rPr lang="ru-RU" sz="3600" dirty="0" smtClean="0">
                <a:solidFill>
                  <a:srgbClr val="FFC000"/>
                </a:solidFill>
              </a:rPr>
              <a:t>   Предпол</a:t>
            </a:r>
            <a:r>
              <a:rPr lang="ru-RU" sz="3600" u="sng" dirty="0" smtClean="0">
                <a:solidFill>
                  <a:srgbClr val="FFC000"/>
                </a:solidFill>
              </a:rPr>
              <a:t>а</a:t>
            </a:r>
            <a:r>
              <a:rPr lang="ru-RU" sz="3600" dirty="0" smtClean="0">
                <a:solidFill>
                  <a:srgbClr val="FFC000"/>
                </a:solidFill>
              </a:rPr>
              <a:t>г</a:t>
            </a:r>
            <a:r>
              <a:rPr lang="ru-RU" sz="3600" u="dbl" dirty="0" smtClean="0">
                <a:solidFill>
                  <a:srgbClr val="FFC000"/>
                </a:solidFill>
              </a:rPr>
              <a:t>а</a:t>
            </a:r>
            <a:r>
              <a:rPr lang="ru-RU" sz="3600" dirty="0" smtClean="0">
                <a:solidFill>
                  <a:srgbClr val="FFC000"/>
                </a:solidFill>
              </a:rPr>
              <a:t>ть, предпол</a:t>
            </a:r>
            <a:r>
              <a:rPr lang="ru-RU" sz="3600" u="sng" dirty="0" smtClean="0">
                <a:solidFill>
                  <a:srgbClr val="FFC000"/>
                </a:solidFill>
              </a:rPr>
              <a:t>о</a:t>
            </a:r>
            <a:r>
              <a:rPr lang="ru-RU" sz="3600" dirty="0" smtClean="0">
                <a:solidFill>
                  <a:srgbClr val="FFC000"/>
                </a:solidFill>
              </a:rPr>
              <a:t>жение (нет А за корнем).</a:t>
            </a:r>
          </a:p>
          <a:p>
            <a:r>
              <a:rPr lang="ru-RU" sz="3600" dirty="0" smtClean="0">
                <a:solidFill>
                  <a:srgbClr val="FFC000"/>
                </a:solidFill>
              </a:rPr>
              <a:t>                                                        № </a:t>
            </a:r>
            <a:r>
              <a:rPr lang="ru-RU" sz="3600" dirty="0" smtClean="0">
                <a:solidFill>
                  <a:srgbClr val="FFC000"/>
                </a:solidFill>
              </a:rPr>
              <a:t>12.</a:t>
            </a:r>
            <a:r>
              <a:rPr lang="ru-RU" sz="3600" dirty="0" smtClean="0">
                <a:solidFill>
                  <a:srgbClr val="FFC000"/>
                </a:solidFill>
              </a:rPr>
              <a:t>                                          </a:t>
            </a:r>
            <a:endParaRPr lang="ru-RU" sz="3600" dirty="0">
              <a:solidFill>
                <a:srgbClr val="FFC000"/>
              </a:solidFill>
            </a:endParaRPr>
          </a:p>
        </p:txBody>
      </p:sp>
      <p:sp>
        <p:nvSpPr>
          <p:cNvPr id="3" name="Арка 2"/>
          <p:cNvSpPr/>
          <p:nvPr/>
        </p:nvSpPr>
        <p:spPr>
          <a:xfrm>
            <a:off x="2428860" y="4071942"/>
            <a:ext cx="642942" cy="500066"/>
          </a:xfrm>
          <a:prstGeom prst="blockArc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Арка 3"/>
          <p:cNvSpPr/>
          <p:nvPr/>
        </p:nvSpPr>
        <p:spPr>
          <a:xfrm>
            <a:off x="5572132" y="4071942"/>
            <a:ext cx="714380" cy="500066"/>
          </a:xfrm>
          <a:prstGeom prst="blockArc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000108"/>
            <a:ext cx="914400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C000"/>
                </a:solidFill>
              </a:rPr>
              <a:t>     4. Закрепление нового материала</a:t>
            </a:r>
          </a:p>
          <a:p>
            <a:r>
              <a:rPr lang="ru-RU" sz="2800" dirty="0" smtClean="0"/>
              <a:t>      </a:t>
            </a:r>
          </a:p>
          <a:p>
            <a:r>
              <a:rPr lang="ru-RU" sz="2800" dirty="0" smtClean="0"/>
              <a:t> </a:t>
            </a:r>
            <a:r>
              <a:rPr lang="ru-RU" sz="2800" dirty="0" smtClean="0"/>
              <a:t>     Спишите, выделите изученные орфограммы.</a:t>
            </a:r>
          </a:p>
          <a:p>
            <a:endParaRPr lang="ru-RU" sz="2800" dirty="0" smtClean="0"/>
          </a:p>
          <a:p>
            <a:r>
              <a:rPr lang="ru-RU" sz="2800" dirty="0" smtClean="0"/>
              <a:t>   Бесплатное приложение; правописание прилагательных; расположение комнат; написать изложение; прилагается счет; трудное положение.</a:t>
            </a:r>
          </a:p>
          <a:p>
            <a:endParaRPr lang="ru-RU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142984"/>
            <a:ext cx="9144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Спишите пословицы и высказывания, вставьте пропущенные буквы, выделите орфограммы.</a:t>
            </a:r>
          </a:p>
          <a:p>
            <a:endParaRPr lang="ru-RU" sz="2800" dirty="0" smtClean="0"/>
          </a:p>
          <a:p>
            <a:r>
              <a:rPr lang="ru-RU" sz="2800" dirty="0" smtClean="0"/>
              <a:t> </a:t>
            </a:r>
            <a:r>
              <a:rPr lang="ru-RU" sz="2800" dirty="0" smtClean="0"/>
              <a:t>  1. Если сл…жить все ошибки умного, получит…</a:t>
            </a:r>
            <a:r>
              <a:rPr lang="ru-RU" sz="2800" dirty="0" err="1" smtClean="0"/>
              <a:t>ся</a:t>
            </a:r>
            <a:r>
              <a:rPr lang="ru-RU" sz="2800" dirty="0" smtClean="0"/>
              <a:t> гора. 2. Бывает только неправильный путь, но не бывает </a:t>
            </a:r>
            <a:r>
              <a:rPr lang="ru-RU" sz="2800" dirty="0" err="1" smtClean="0"/>
              <a:t>бе</a:t>
            </a:r>
            <a:r>
              <a:rPr lang="ru-RU" sz="2800" dirty="0" smtClean="0"/>
              <a:t>…выходного пол…</a:t>
            </a:r>
            <a:r>
              <a:rPr lang="ru-RU" sz="2800" dirty="0" err="1" smtClean="0"/>
              <a:t>жения</a:t>
            </a:r>
            <a:r>
              <a:rPr lang="ru-RU" sz="2800" dirty="0" smtClean="0"/>
              <a:t>. 3. Отработав, что пол…</a:t>
            </a:r>
            <a:r>
              <a:rPr lang="ru-RU" sz="2800" dirty="0" err="1" smtClean="0"/>
              <a:t>гает</a:t>
            </a:r>
            <a:r>
              <a:rPr lang="ru-RU" sz="2800" dirty="0" smtClean="0"/>
              <a:t>..</a:t>
            </a:r>
            <a:r>
              <a:rPr lang="ru-RU" sz="2800" dirty="0" err="1" smtClean="0"/>
              <a:t>ся</a:t>
            </a:r>
            <a:r>
              <a:rPr lang="ru-RU" sz="2800" dirty="0" smtClean="0"/>
              <a:t>, </a:t>
            </a:r>
            <a:r>
              <a:rPr lang="ru-RU" sz="2800" dirty="0" err="1" smtClean="0"/>
              <a:t>съеш</a:t>
            </a:r>
            <a:r>
              <a:rPr lang="ru-RU" sz="2800" dirty="0" smtClean="0"/>
              <a:t>…, что причитает…</a:t>
            </a:r>
            <a:r>
              <a:rPr lang="ru-RU" sz="2800" dirty="0" err="1" smtClean="0"/>
              <a:t>ся</a:t>
            </a:r>
            <a:r>
              <a:rPr lang="ru-RU" sz="2800" dirty="0" smtClean="0"/>
              <a:t>. 4. Прил…гай труд к справедливому делу. 5. Ум заключает…</a:t>
            </a:r>
            <a:r>
              <a:rPr lang="ru-RU" sz="2800" dirty="0" err="1" smtClean="0"/>
              <a:t>ся</a:t>
            </a:r>
            <a:r>
              <a:rPr lang="ru-RU" sz="2800" dirty="0" smtClean="0"/>
              <a:t> не только в знании, но и в умении прил…гать знания на деле.</a:t>
            </a:r>
            <a:endParaRPr lang="ru-RU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071546"/>
            <a:ext cx="91440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Пишите, вставьте пропущенные буквы, выделите орфограмму № 12. Какие из глаголов употреблены в переносном значении?</a:t>
            </a:r>
          </a:p>
          <a:p>
            <a:endParaRPr lang="ru-RU" sz="2800" dirty="0" smtClean="0"/>
          </a:p>
          <a:p>
            <a:pPr algn="ctr"/>
            <a:r>
              <a:rPr lang="ru-RU" sz="2800" dirty="0" smtClean="0"/>
              <a:t>  </a:t>
            </a:r>
            <a:r>
              <a:rPr lang="ru-RU" sz="2800" dirty="0" err="1" smtClean="0"/>
              <a:t>Разл</a:t>
            </a:r>
            <a:r>
              <a:rPr lang="ru-RU" sz="2800" dirty="0" smtClean="0"/>
              <a:t>…жить костер; </a:t>
            </a:r>
          </a:p>
          <a:p>
            <a:pPr algn="ctr"/>
            <a:r>
              <a:rPr lang="ru-RU" sz="2800" dirty="0" err="1" smtClean="0"/>
              <a:t>и</a:t>
            </a:r>
            <a:r>
              <a:rPr lang="ru-RU" sz="2800" dirty="0" err="1" smtClean="0"/>
              <a:t>зл</a:t>
            </a:r>
            <a:r>
              <a:rPr lang="ru-RU" sz="2800" dirty="0" smtClean="0"/>
              <a:t>…гать свои мысли; </a:t>
            </a:r>
          </a:p>
          <a:p>
            <a:pPr algn="ctr"/>
            <a:r>
              <a:rPr lang="ru-RU" sz="2800" dirty="0" err="1" smtClean="0"/>
              <a:t>о</a:t>
            </a:r>
            <a:r>
              <a:rPr lang="ru-RU" sz="2800" dirty="0" err="1" smtClean="0"/>
              <a:t>тл</a:t>
            </a:r>
            <a:r>
              <a:rPr lang="ru-RU" sz="2800" dirty="0" smtClean="0"/>
              <a:t>…жить работу; </a:t>
            </a:r>
          </a:p>
          <a:p>
            <a:pPr algn="ctr"/>
            <a:r>
              <a:rPr lang="ru-RU" sz="2800" dirty="0" err="1" smtClean="0"/>
              <a:t>п</a:t>
            </a:r>
            <a:r>
              <a:rPr lang="ru-RU" sz="2800" dirty="0" err="1" smtClean="0"/>
              <a:t>редл</a:t>
            </a:r>
            <a:r>
              <a:rPr lang="ru-RU" sz="2800" dirty="0" smtClean="0"/>
              <a:t>…гать маршрут; </a:t>
            </a:r>
          </a:p>
          <a:p>
            <a:pPr algn="ctr"/>
            <a:r>
              <a:rPr lang="ru-RU" sz="2800" dirty="0" err="1" smtClean="0"/>
              <a:t>в</a:t>
            </a:r>
            <a:r>
              <a:rPr lang="ru-RU" sz="2800" dirty="0" err="1" smtClean="0"/>
              <a:t>озл</a:t>
            </a:r>
            <a:r>
              <a:rPr lang="ru-RU" sz="2800" dirty="0" smtClean="0"/>
              <a:t>…гать надежды; </a:t>
            </a:r>
          </a:p>
          <a:p>
            <a:pPr algn="ctr"/>
            <a:r>
              <a:rPr lang="ru-RU" sz="2800" dirty="0" smtClean="0"/>
              <a:t>с</a:t>
            </a:r>
            <a:r>
              <a:rPr lang="ru-RU" sz="2800" dirty="0" smtClean="0"/>
              <a:t>л…жить песню; </a:t>
            </a:r>
          </a:p>
          <a:p>
            <a:pPr algn="ctr"/>
            <a:r>
              <a:rPr lang="ru-RU" sz="2800" dirty="0" err="1" smtClean="0"/>
              <a:t>в</a:t>
            </a:r>
            <a:r>
              <a:rPr lang="ru-RU" sz="2800" dirty="0" err="1" smtClean="0"/>
              <a:t>озл</a:t>
            </a:r>
            <a:r>
              <a:rPr lang="ru-RU" sz="2800" dirty="0" smtClean="0"/>
              <a:t>…жить ответственность. </a:t>
            </a:r>
            <a:endParaRPr lang="ru-RU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071546"/>
            <a:ext cx="91440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Пишите, вставьте пропущенные буквы, выделите орфограмму № 12. Какие из глаголов употреблены в переносном значении?</a:t>
            </a:r>
          </a:p>
          <a:p>
            <a:endParaRPr lang="ru-RU" sz="2800" dirty="0" smtClean="0"/>
          </a:p>
          <a:p>
            <a:pPr algn="ctr"/>
            <a:r>
              <a:rPr lang="ru-RU" sz="2800" dirty="0" smtClean="0"/>
              <a:t>  Разложить костер; </a:t>
            </a:r>
          </a:p>
          <a:p>
            <a:pPr algn="ctr"/>
            <a:r>
              <a:rPr lang="ru-RU" sz="2800" dirty="0" smtClean="0"/>
              <a:t>излагать свои мысли; </a:t>
            </a:r>
          </a:p>
          <a:p>
            <a:pPr algn="ctr"/>
            <a:r>
              <a:rPr lang="ru-RU" sz="2800" dirty="0" smtClean="0"/>
              <a:t>отложить работу; </a:t>
            </a:r>
          </a:p>
          <a:p>
            <a:pPr algn="ctr"/>
            <a:r>
              <a:rPr lang="ru-RU" sz="2800" dirty="0" smtClean="0"/>
              <a:t>предлагать маршрут; </a:t>
            </a:r>
          </a:p>
          <a:p>
            <a:pPr algn="ctr"/>
            <a:r>
              <a:rPr lang="ru-RU" sz="2800" dirty="0" smtClean="0"/>
              <a:t>возлагать надежды; </a:t>
            </a:r>
          </a:p>
          <a:p>
            <a:pPr algn="ctr"/>
            <a:r>
              <a:rPr lang="ru-RU" sz="2800" dirty="0" smtClean="0"/>
              <a:t>сложить песню; </a:t>
            </a:r>
          </a:p>
          <a:p>
            <a:pPr algn="ctr"/>
            <a:r>
              <a:rPr lang="ru-RU" sz="2800" dirty="0" smtClean="0"/>
              <a:t>возложить ответственность. </a:t>
            </a:r>
            <a:endParaRPr lang="ru-RU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Листь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Листья</Template>
  <TotalTime>33</TotalTime>
  <Words>401</Words>
  <Application>Microsoft Office PowerPoint</Application>
  <PresentationFormat>Экран (4:3)</PresentationFormat>
  <Paragraphs>55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Листья</vt:lpstr>
      <vt:lpstr>Буквы О – А в корне –ЛАГ- -         -ЛОЖ-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Школа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14</cp:revision>
  <dcterms:created xsi:type="dcterms:W3CDTF">2013-02-11T11:13:01Z</dcterms:created>
  <dcterms:modified xsi:type="dcterms:W3CDTF">2013-02-11T11:47:07Z</dcterms:modified>
</cp:coreProperties>
</file>