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Roboto" charset="0"/>
      <p:regular r:id="rId15"/>
      <p:bold r:id="rId16"/>
      <p:italic r:id="rId17"/>
      <p:boldItalic r:id="rId18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678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flipH="1">
            <a:off x="8246400" y="4245925"/>
            <a:ext cx="897599" cy="89759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8246400" y="4245875"/>
            <a:ext cx="897599" cy="897599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200"/>
            </a:lvl1pPr>
            <a:lvl2pPr>
              <a:spcBef>
                <a:spcPts val="0"/>
              </a:spcBef>
              <a:buSzPct val="100000"/>
              <a:defRPr sz="4200"/>
            </a:lvl2pPr>
            <a:lvl3pPr>
              <a:spcBef>
                <a:spcPts val="0"/>
              </a:spcBef>
              <a:buSzPct val="100000"/>
              <a:defRPr sz="4200"/>
            </a:lvl3pPr>
            <a:lvl4pPr>
              <a:spcBef>
                <a:spcPts val="0"/>
              </a:spcBef>
              <a:buSzPct val="100000"/>
              <a:defRPr sz="4200"/>
            </a:lvl4pPr>
            <a:lvl5pPr>
              <a:spcBef>
                <a:spcPts val="0"/>
              </a:spcBef>
              <a:buSzPct val="100000"/>
              <a:defRPr sz="4200"/>
            </a:lvl5pPr>
            <a:lvl6pPr>
              <a:spcBef>
                <a:spcPts val="0"/>
              </a:spcBef>
              <a:buSzPct val="100000"/>
              <a:defRPr sz="4200"/>
            </a:lvl6pPr>
            <a:lvl7pPr>
              <a:spcBef>
                <a:spcPts val="0"/>
              </a:spcBef>
              <a:buSzPct val="100000"/>
              <a:defRPr sz="4200"/>
            </a:lvl7pPr>
            <a:lvl8pPr>
              <a:spcBef>
                <a:spcPts val="0"/>
              </a:spcBef>
              <a:buSzPct val="100000"/>
              <a:defRPr sz="4200"/>
            </a:lvl8pPr>
            <a:lvl9pPr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rot="10800000" flipH="1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 rot="10800000" flipH="1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 rot="10800000" flipH="1">
            <a:off x="0" y="656399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1800"/>
            </a:lvl1pPr>
            <a:lvl2pPr>
              <a:spcBef>
                <a:spcPts val="0"/>
              </a:spcBef>
              <a:buSzPct val="100000"/>
              <a:defRPr sz="1800"/>
            </a:lvl2pPr>
            <a:lvl3pPr>
              <a:spcBef>
                <a:spcPts val="0"/>
              </a:spcBef>
              <a:buSzPct val="100000"/>
              <a:defRPr sz="1800"/>
            </a:lvl3pPr>
            <a:lvl4pPr>
              <a:spcBef>
                <a:spcPts val="0"/>
              </a:spcBef>
              <a:buSzPct val="100000"/>
              <a:defRPr sz="1800"/>
            </a:lvl4pPr>
            <a:lvl5pPr>
              <a:spcBef>
                <a:spcPts val="0"/>
              </a:spcBef>
              <a:buSzPct val="100000"/>
              <a:defRPr sz="1800"/>
            </a:lvl5pPr>
            <a:lvl6pPr>
              <a:spcBef>
                <a:spcPts val="0"/>
              </a:spcBef>
              <a:buSzPct val="100000"/>
              <a:defRPr sz="1800"/>
            </a:lvl6pPr>
            <a:lvl7pPr>
              <a:spcBef>
                <a:spcPts val="0"/>
              </a:spcBef>
              <a:buSzPct val="100000"/>
              <a:defRPr sz="1800"/>
            </a:lvl7pPr>
            <a:lvl8pPr>
              <a:spcBef>
                <a:spcPts val="0"/>
              </a:spcBef>
              <a:buSzPct val="100000"/>
              <a:defRPr sz="1800"/>
            </a:lvl8pPr>
            <a:lvl9pPr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/>
        </p:nvSpPr>
        <p:spPr>
          <a:xfrm rot="10800000" flipH="1">
            <a:off x="3276600" y="25"/>
            <a:ext cx="58674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 rot="-5400000">
            <a:off x="759150" y="2517450"/>
            <a:ext cx="5143499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7999" cy="953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7999" cy="3163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6000"/>
            </a:lvl1pPr>
            <a:lvl2pPr>
              <a:spcBef>
                <a:spcPts val="0"/>
              </a:spcBef>
              <a:buSzPct val="100000"/>
              <a:defRPr sz="6000"/>
            </a:lvl2pPr>
            <a:lvl3pPr>
              <a:spcBef>
                <a:spcPts val="0"/>
              </a:spcBef>
              <a:buSzPct val="100000"/>
              <a:defRPr sz="6000"/>
            </a:lvl3pPr>
            <a:lvl4pPr>
              <a:spcBef>
                <a:spcPts val="0"/>
              </a:spcBef>
              <a:buSzPct val="100000"/>
              <a:defRPr sz="6000"/>
            </a:lvl4pPr>
            <a:lvl5pPr>
              <a:spcBef>
                <a:spcPts val="0"/>
              </a:spcBef>
              <a:buSzPct val="100000"/>
              <a:defRPr sz="6000"/>
            </a:lvl5pPr>
            <a:lvl6pPr>
              <a:spcBef>
                <a:spcPts val="0"/>
              </a:spcBef>
              <a:buSzPct val="100000"/>
              <a:defRPr sz="6000"/>
            </a:lvl6pPr>
            <a:lvl7pPr>
              <a:spcBef>
                <a:spcPts val="0"/>
              </a:spcBef>
              <a:buSzPct val="100000"/>
              <a:defRPr sz="6000"/>
            </a:lvl7pPr>
            <a:lvl8pPr>
              <a:spcBef>
                <a:spcPts val="0"/>
              </a:spcBef>
              <a:buSzPct val="100000"/>
              <a:defRPr sz="6000"/>
            </a:lvl8pPr>
            <a:lvl9pPr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 flipH="1">
            <a:off x="0" y="0"/>
            <a:ext cx="45720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 rot="5400000">
            <a:off x="1946424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/>
        </p:nvSpPr>
        <p:spPr>
          <a:xfrm rot="10800000" flipH="1">
            <a:off x="0" y="0"/>
            <a:ext cx="9144000" cy="46958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 rot="10800000" flipH="1">
            <a:off x="0" y="4622724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1999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2143108" y="357172"/>
            <a:ext cx="5643602" cy="236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dirty="0"/>
              <a:t>Несклоняемые </a:t>
            </a:r>
            <a:r>
              <a:rPr lang="ru" dirty="0" smtClean="0"/>
              <a:t>существительные</a:t>
            </a:r>
            <a:endParaRPr lang="ru" dirty="0"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84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b="1">
                <a:solidFill>
                  <a:srgbClr val="000000"/>
                </a:solidFill>
              </a:rPr>
              <a:t>Имена, фамилии, названия: </a:t>
            </a:r>
            <a:r>
              <a:rPr lang="ru">
                <a:solidFill>
                  <a:srgbClr val="000000"/>
                </a:solidFill>
              </a:rPr>
              <a:t>Сочи, Буратино, Пеппи, Маугли, Токио, А. Дюма, Конго и др.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200" y="2869250"/>
            <a:ext cx="2681125" cy="201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2725" y="2947475"/>
            <a:ext cx="2640799" cy="193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</a:rPr>
              <a:t>2. Несклоняемые существительные, обозначающие лиц женского пола и оканчивающиеся на согласный: Мерри Поппинс, мисс, мадам, поэтесса Алигери др. </a:t>
            </a:r>
          </a:p>
          <a:p>
            <a:pPr rtl="0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</a:rPr>
              <a:t>3. Русские и украинские фамилии на -о и - их (-ых) например: у Сухих, о Шевченко</a:t>
            </a:r>
          </a:p>
          <a:p>
            <a:pPr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</a:rPr>
              <a:t>4. Сложносокращенные слова: в СМИ, ТЮЗ, ВУЗ, ООН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Домашнее задание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ru">
                <a:solidFill>
                  <a:srgbClr val="000000"/>
                </a:solidFill>
              </a:rPr>
              <a:t>Найти значение слов:</a:t>
            </a:r>
          </a:p>
          <a:p>
            <a:pPr rtl="0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</a:rPr>
              <a:t>атташе, бра, кашне, манто, маэстро, рефери, кашпо, жалюзи, трюмо, пенсне, панно</a:t>
            </a:r>
          </a:p>
          <a:p>
            <a:pPr rtl="0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</a:rPr>
              <a:t>2. Составить с ними словосочетания, выделить главное слово, подписать вопросы</a:t>
            </a:r>
          </a:p>
          <a:p>
            <a:pPr rtl="0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</a:rPr>
              <a:t>3. Придумать 3 сложных предложения</a:t>
            </a:r>
          </a:p>
          <a:p>
            <a:pPr lvl="0" rtl="0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</a:rPr>
              <a:t>4. </a:t>
            </a:r>
            <a:r>
              <a:rPr lang="ru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§ 39 -40 упр. 218, 224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357422" y="500048"/>
            <a:ext cx="4480792" cy="83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dirty="0"/>
              <a:t>Цифровой диктант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285720" y="2071684"/>
            <a:ext cx="3929090" cy="250032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ru" b="1" dirty="0">
                <a:solidFill>
                  <a:srgbClr val="000000"/>
                </a:solidFill>
              </a:rPr>
              <a:t>Стоять у знамен…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ru" b="1" dirty="0">
                <a:solidFill>
                  <a:srgbClr val="000000"/>
                </a:solidFill>
              </a:rPr>
              <a:t>Находиться в вестибюл..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ru" b="1" dirty="0">
                <a:solidFill>
                  <a:srgbClr val="000000"/>
                </a:solidFill>
              </a:rPr>
              <a:t>Постареть от времен…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ru" b="1" dirty="0">
                <a:solidFill>
                  <a:srgbClr val="000000"/>
                </a:solidFill>
              </a:rPr>
              <a:t>Участвовать </a:t>
            </a:r>
            <a:r>
              <a:rPr lang="ru" b="1" dirty="0" smtClean="0">
                <a:solidFill>
                  <a:srgbClr val="000000"/>
                </a:solidFill>
              </a:rPr>
              <a:t>в экспедици…</a:t>
            </a:r>
          </a:p>
          <a:p>
            <a:pPr marL="457200" lvl="0" indent="-228600">
              <a:lnSpc>
                <a:spcPct val="100000"/>
              </a:lnSpc>
              <a:buClr>
                <a:srgbClr val="000000"/>
              </a:buClr>
              <a:buAutoNum type="arabicPeriod"/>
            </a:pPr>
            <a:r>
              <a:rPr lang="ru" b="1" dirty="0" smtClean="0">
                <a:solidFill>
                  <a:srgbClr val="000000"/>
                </a:solidFill>
              </a:rPr>
              <a:t>Заботиться об урожа…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AutoNum type="arabicPeriod"/>
            </a:pPr>
            <a:endParaRPr lang="ru" sz="16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2143122"/>
            <a:ext cx="3500462" cy="251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ts val="1600"/>
              </a:spcAft>
            </a:pPr>
            <a:r>
              <a:rPr lang="ru-RU" b="1" dirty="0" smtClean="0"/>
              <a:t>6</a:t>
            </a:r>
            <a:r>
              <a:rPr lang="ru-RU" sz="1800" b="1" dirty="0" smtClean="0"/>
              <a:t>. В </a:t>
            </a:r>
            <a:r>
              <a:rPr lang="ru-RU" sz="1800" b="1" dirty="0" err="1" smtClean="0"/>
              <a:t>пламен</a:t>
            </a:r>
            <a:r>
              <a:rPr lang="ru-RU" sz="1800" b="1" dirty="0" smtClean="0"/>
              <a:t>… </a:t>
            </a:r>
            <a:r>
              <a:rPr lang="ru-RU" sz="1800" b="1" dirty="0" smtClean="0"/>
              <a:t>костра</a:t>
            </a:r>
          </a:p>
          <a:p>
            <a:pPr fontAlgn="base">
              <a:spcAft>
                <a:spcPts val="1600"/>
              </a:spcAft>
            </a:pPr>
            <a:r>
              <a:rPr lang="ru-RU" sz="1800" b="1" dirty="0" smtClean="0"/>
              <a:t>7. Отвечать </a:t>
            </a:r>
            <a:r>
              <a:rPr lang="ru-RU" sz="1800" b="1" dirty="0" smtClean="0"/>
              <a:t>по </a:t>
            </a:r>
            <a:r>
              <a:rPr lang="ru-RU" sz="1800" b="1" dirty="0" err="1" smtClean="0"/>
              <a:t>истори</a:t>
            </a:r>
            <a:r>
              <a:rPr lang="ru-RU" sz="1800" b="1" dirty="0" smtClean="0"/>
              <a:t>…</a:t>
            </a:r>
          </a:p>
          <a:p>
            <a:pPr fontAlgn="base">
              <a:spcAft>
                <a:spcPts val="1600"/>
              </a:spcAft>
            </a:pPr>
            <a:r>
              <a:rPr lang="ru-RU" sz="1800" b="1" dirty="0" smtClean="0"/>
              <a:t>8. Звать </a:t>
            </a:r>
            <a:r>
              <a:rPr lang="ru-RU" sz="1800" b="1" dirty="0" smtClean="0"/>
              <a:t>по имен…</a:t>
            </a:r>
          </a:p>
          <a:p>
            <a:pPr fontAlgn="base">
              <a:spcAft>
                <a:spcPts val="1600"/>
              </a:spcAft>
            </a:pPr>
            <a:r>
              <a:rPr lang="ru-RU" sz="1800" b="1" dirty="0" smtClean="0"/>
              <a:t>9. Проходить </a:t>
            </a:r>
            <a:r>
              <a:rPr lang="ru-RU" sz="1800" b="1" dirty="0" smtClean="0"/>
              <a:t>по алле…</a:t>
            </a:r>
          </a:p>
          <a:p>
            <a:pPr fontAlgn="base"/>
            <a:r>
              <a:rPr lang="ru-RU" sz="1800" b="1" dirty="0" smtClean="0"/>
              <a:t>10. Нога </a:t>
            </a:r>
            <a:r>
              <a:rPr lang="ru-RU" sz="1800" b="1" dirty="0" smtClean="0"/>
              <a:t>в </a:t>
            </a:r>
            <a:r>
              <a:rPr lang="ru-RU" sz="1800" b="1" dirty="0" err="1" smtClean="0"/>
              <a:t>стремен</a:t>
            </a:r>
            <a:r>
              <a:rPr lang="ru-RU" sz="1800" b="1" dirty="0" smtClean="0"/>
              <a:t>...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714480" y="1857370"/>
            <a:ext cx="5886662" cy="1541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2400" dirty="0">
                <a:solidFill>
                  <a:srgbClr val="000000"/>
                </a:solidFill>
              </a:rPr>
              <a:t>1    2    3    4    5     6   </a:t>
            </a:r>
            <a:r>
              <a:rPr lang="ru" sz="2400" dirty="0" smtClean="0">
                <a:solidFill>
                  <a:srgbClr val="000000"/>
                </a:solidFill>
              </a:rPr>
              <a:t>  7     8      </a:t>
            </a:r>
            <a:r>
              <a:rPr lang="ru" sz="2400" dirty="0">
                <a:solidFill>
                  <a:srgbClr val="000000"/>
                </a:solidFill>
              </a:rPr>
              <a:t>9   </a:t>
            </a:r>
            <a:r>
              <a:rPr lang="ru" sz="2400" dirty="0" smtClean="0">
                <a:solidFill>
                  <a:srgbClr val="000000"/>
                </a:solidFill>
              </a:rPr>
              <a:t> 10</a:t>
            </a:r>
            <a:endParaRPr lang="ru" sz="24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" sz="2400" dirty="0">
                <a:solidFill>
                  <a:srgbClr val="000000"/>
                </a:solidFill>
              </a:rPr>
              <a:t>и    е    и    и     е    </a:t>
            </a:r>
            <a:r>
              <a:rPr lang="ru" sz="2400" dirty="0" smtClean="0">
                <a:solidFill>
                  <a:srgbClr val="000000"/>
                </a:solidFill>
              </a:rPr>
              <a:t>и     </a:t>
            </a:r>
            <a:r>
              <a:rPr lang="ru" sz="2400" dirty="0">
                <a:solidFill>
                  <a:srgbClr val="000000"/>
                </a:solidFill>
              </a:rPr>
              <a:t>и    и    </a:t>
            </a:r>
            <a:r>
              <a:rPr lang="ru" sz="2400" dirty="0" smtClean="0">
                <a:solidFill>
                  <a:srgbClr val="000000"/>
                </a:solidFill>
              </a:rPr>
              <a:t>  е      и</a:t>
            </a:r>
            <a:r>
              <a:rPr lang="ru" sz="2400" dirty="0" smtClean="0"/>
              <a:t> </a:t>
            </a:r>
            <a:endParaRPr lang="ru" sz="2400" dirty="0"/>
          </a:p>
        </p:txBody>
      </p:sp>
      <p:sp>
        <p:nvSpPr>
          <p:cNvPr id="77" name="Shape 77"/>
          <p:cNvSpPr txBox="1"/>
          <p:nvPr/>
        </p:nvSpPr>
        <p:spPr>
          <a:xfrm>
            <a:off x="3058050" y="3452675"/>
            <a:ext cx="2777699" cy="154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1800"/>
              <a:t>0 ошибок - “5”</a:t>
            </a:r>
          </a:p>
          <a:p>
            <a:pPr rtl="0">
              <a:spcBef>
                <a:spcPts val="0"/>
              </a:spcBef>
              <a:buNone/>
            </a:pPr>
            <a:r>
              <a:rPr lang="ru" sz="1800"/>
              <a:t>1-2 ошибки - “4”</a:t>
            </a:r>
          </a:p>
          <a:p>
            <a:pPr rtl="0">
              <a:spcBef>
                <a:spcPts val="0"/>
              </a:spcBef>
              <a:buNone/>
            </a:pPr>
            <a:r>
              <a:rPr lang="ru" sz="1800"/>
              <a:t>3-4 ошибки - “3”</a:t>
            </a:r>
          </a:p>
          <a:p>
            <a:pPr>
              <a:spcBef>
                <a:spcPts val="0"/>
              </a:spcBef>
              <a:buNone/>
            </a:pPr>
            <a:r>
              <a:rPr lang="ru" sz="1800"/>
              <a:t>5 и более ошибок - “2”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506950" y="370725"/>
            <a:ext cx="5328899" cy="83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Сделаем синтаксический разбор предложения: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4375" y="1831450"/>
            <a:ext cx="7212600" cy="50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2400" b="1">
                <a:solidFill>
                  <a:srgbClr val="000000"/>
                </a:solidFill>
              </a:rPr>
              <a:t>Екатеринбург - красивый и современный город.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425" y="2560024"/>
            <a:ext cx="3273228" cy="245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9550" y="2600950"/>
            <a:ext cx="3273223" cy="2373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60950" y="659850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Просклоняем существительное </a:t>
            </a:r>
            <a:r>
              <a:rPr lang="ru" b="1"/>
              <a:t>метро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2767650" y="1919075"/>
            <a:ext cx="3401100" cy="3066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b="1">
                <a:solidFill>
                  <a:srgbClr val="000000"/>
                </a:solidFill>
              </a:rPr>
              <a:t>И. п.</a:t>
            </a:r>
            <a:r>
              <a:rPr lang="ru">
                <a:solidFill>
                  <a:srgbClr val="000000"/>
                </a:solidFill>
              </a:rPr>
              <a:t> Построено </a:t>
            </a:r>
          </a:p>
          <a:p>
            <a:pPr rtl="0">
              <a:spcBef>
                <a:spcPts val="0"/>
              </a:spcBef>
              <a:buNone/>
            </a:pPr>
            <a:r>
              <a:rPr lang="ru" b="1">
                <a:solidFill>
                  <a:srgbClr val="000000"/>
                </a:solidFill>
              </a:rPr>
              <a:t>Р.п.</a:t>
            </a:r>
            <a:r>
              <a:rPr lang="ru">
                <a:solidFill>
                  <a:srgbClr val="000000"/>
                </a:solidFill>
              </a:rPr>
              <a:t> Стою у </a:t>
            </a:r>
          </a:p>
          <a:p>
            <a:pPr rtl="0">
              <a:spcBef>
                <a:spcPts val="0"/>
              </a:spcBef>
              <a:buNone/>
            </a:pPr>
            <a:r>
              <a:rPr lang="ru" b="1">
                <a:solidFill>
                  <a:srgbClr val="000000"/>
                </a:solidFill>
              </a:rPr>
              <a:t>Д.п.</a:t>
            </a:r>
            <a:r>
              <a:rPr lang="ru">
                <a:solidFill>
                  <a:srgbClr val="000000"/>
                </a:solidFill>
              </a:rPr>
              <a:t> Иду по </a:t>
            </a:r>
          </a:p>
          <a:p>
            <a:pPr rtl="0">
              <a:spcBef>
                <a:spcPts val="0"/>
              </a:spcBef>
              <a:buNone/>
            </a:pPr>
            <a:r>
              <a:rPr lang="ru" b="1">
                <a:solidFill>
                  <a:srgbClr val="000000"/>
                </a:solidFill>
              </a:rPr>
              <a:t>В.п.</a:t>
            </a:r>
            <a:r>
              <a:rPr lang="ru">
                <a:solidFill>
                  <a:srgbClr val="000000"/>
                </a:solidFill>
              </a:rPr>
              <a:t> Вижу</a:t>
            </a:r>
          </a:p>
          <a:p>
            <a:pPr rtl="0">
              <a:spcBef>
                <a:spcPts val="0"/>
              </a:spcBef>
              <a:buNone/>
            </a:pPr>
            <a:r>
              <a:rPr lang="ru" b="1">
                <a:solidFill>
                  <a:srgbClr val="000000"/>
                </a:solidFill>
              </a:rPr>
              <a:t>Т.п. </a:t>
            </a:r>
            <a:r>
              <a:rPr lang="ru">
                <a:solidFill>
                  <a:srgbClr val="000000"/>
                </a:solidFill>
              </a:rPr>
              <a:t>Восхищаюсь</a:t>
            </a:r>
          </a:p>
          <a:p>
            <a:pPr>
              <a:spcBef>
                <a:spcPts val="0"/>
              </a:spcBef>
              <a:buNone/>
            </a:pPr>
            <a:r>
              <a:rPr lang="ru" b="1">
                <a:solidFill>
                  <a:srgbClr val="000000"/>
                </a:solidFill>
              </a:rPr>
              <a:t>П.п.</a:t>
            </a:r>
            <a:r>
              <a:rPr lang="ru">
                <a:solidFill>
                  <a:srgbClr val="000000"/>
                </a:solidFill>
              </a:rPr>
              <a:t> Еду в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3000" b="1">
                <a:solidFill>
                  <a:srgbClr val="000000"/>
                </a:solidFill>
              </a:rPr>
              <a:t>Несклоняемые существительные </a:t>
            </a:r>
            <a:r>
              <a:rPr lang="ru" sz="3000">
                <a:solidFill>
                  <a:srgbClr val="000000"/>
                </a:solidFill>
              </a:rPr>
              <a:t>- это существительные, которые во всех падежах имею форму именительного падежа.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60950" y="4145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Группы несклоняемых существительных: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60950" y="1726300"/>
            <a:ext cx="8222100" cy="1463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ru">
                <a:solidFill>
                  <a:srgbClr val="000000"/>
                </a:solidFill>
              </a:rPr>
              <a:t>Существительные иноязычного происхождения с конечными гласными</a:t>
            </a:r>
            <a:r>
              <a:rPr lang="ru" b="1">
                <a:solidFill>
                  <a:srgbClr val="000000"/>
                </a:solidFill>
              </a:rPr>
              <a:t> -о, -е, -и, -у, -ю</a:t>
            </a:r>
            <a:r>
              <a:rPr lang="ru">
                <a:solidFill>
                  <a:srgbClr val="000000"/>
                </a:solidFill>
              </a:rPr>
              <a:t> и конечным ударным гласным </a:t>
            </a:r>
            <a:r>
              <a:rPr lang="ru" b="1">
                <a:solidFill>
                  <a:srgbClr val="000000"/>
                </a:solidFill>
              </a:rPr>
              <a:t>- а</a:t>
            </a:r>
          </a:p>
          <a:p>
            <a:pPr lvl="0" rtl="0">
              <a:spcBef>
                <a:spcPts val="0"/>
              </a:spcBef>
              <a:buNone/>
            </a:pPr>
            <a:r>
              <a:rPr lang="ru" b="1">
                <a:solidFill>
                  <a:srgbClr val="000000"/>
                </a:solidFill>
              </a:rPr>
              <a:t> Животный мир: </a:t>
            </a:r>
            <a:r>
              <a:rPr lang="ru">
                <a:solidFill>
                  <a:srgbClr val="000000"/>
                </a:solidFill>
              </a:rPr>
              <a:t>кенгуру, какаду, шимпанзе, колибри, пони</a:t>
            </a:r>
          </a:p>
          <a:p>
            <a:pPr lvl="0">
              <a:spcBef>
                <a:spcPts val="0"/>
              </a:spcBef>
              <a:buNone/>
            </a:pPr>
            <a:endParaRPr b="1">
              <a:solidFill>
                <a:srgbClr val="000000"/>
              </a:solidFill>
            </a:endParaRP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50" y="3043450"/>
            <a:ext cx="2594299" cy="194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5472" y="2794024"/>
            <a:ext cx="1810898" cy="2147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71975" y="3017711"/>
            <a:ext cx="1513499" cy="199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98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b="1">
                <a:solidFill>
                  <a:srgbClr val="000000"/>
                </a:solidFill>
              </a:rPr>
              <a:t>Одежда, пища и жилище человека: </a:t>
            </a:r>
            <a:r>
              <a:rPr lang="ru">
                <a:solidFill>
                  <a:srgbClr val="000000"/>
                </a:solidFill>
              </a:rPr>
              <a:t>кашне, трико, пенсне, портмоне, домино, пианино, радио, фортепиано, эскимо, какао, жалюзи, филе, манго, кофе и др.</a:t>
            </a:r>
          </a:p>
          <a:p>
            <a:pPr>
              <a:spcBef>
                <a:spcPts val="0"/>
              </a:spcBef>
              <a:buNone/>
            </a:pPr>
            <a:endParaRPr b="1">
              <a:solidFill>
                <a:srgbClr val="000000"/>
              </a:solidFill>
            </a:endParaRP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71" y="2900375"/>
            <a:ext cx="2947224" cy="196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2949" y="2826225"/>
            <a:ext cx="1527675" cy="203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9325" y="2937450"/>
            <a:ext cx="2617033" cy="196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36850" y="1735075"/>
            <a:ext cx="7624500" cy="578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b="1">
                <a:solidFill>
                  <a:srgbClr val="000000"/>
                </a:solidFill>
              </a:rPr>
              <a:t>Город: </a:t>
            </a:r>
            <a:r>
              <a:rPr lang="ru">
                <a:solidFill>
                  <a:srgbClr val="000000"/>
                </a:solidFill>
              </a:rPr>
              <a:t>авеню, шоссе, такси, кино, кафе, метро, такси и др.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349" y="2818875"/>
            <a:ext cx="3136032" cy="209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7550" y="2771637"/>
            <a:ext cx="2914425" cy="21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PresentationFormat>Экран (16:9)</PresentationFormat>
  <Paragraphs>43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Roboto</vt:lpstr>
      <vt:lpstr>material</vt:lpstr>
      <vt:lpstr>Несклоняемые существительные</vt:lpstr>
      <vt:lpstr>Цифровой диктант</vt:lpstr>
      <vt:lpstr>Слайд 3</vt:lpstr>
      <vt:lpstr>Сделаем синтаксический разбор предложения:</vt:lpstr>
      <vt:lpstr>Просклоняем существительное метро</vt:lpstr>
      <vt:lpstr>Слайд 6</vt:lpstr>
      <vt:lpstr>Группы несклоняемых существительных:</vt:lpstr>
      <vt:lpstr>Слайд 8</vt:lpstr>
      <vt:lpstr>Слайд 9</vt:lpstr>
      <vt:lpstr>Слайд 10</vt:lpstr>
      <vt:lpstr>Слайд 11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Несклоняемые существительные</dc:title>
  <dc:creator>Ксения</dc:creator>
  <cp:lastModifiedBy>Ксения</cp:lastModifiedBy>
  <cp:revision>1</cp:revision>
  <dcterms:modified xsi:type="dcterms:W3CDTF">2015-11-18T17:52:39Z</dcterms:modified>
</cp:coreProperties>
</file>