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86" r:id="rId2"/>
    <p:sldId id="258" r:id="rId3"/>
    <p:sldId id="337" r:id="rId4"/>
    <p:sldId id="259" r:id="rId5"/>
    <p:sldId id="260" r:id="rId6"/>
    <p:sldId id="261" r:id="rId7"/>
    <p:sldId id="338" r:id="rId8"/>
    <p:sldId id="339" r:id="rId9"/>
    <p:sldId id="340" r:id="rId10"/>
    <p:sldId id="341" r:id="rId11"/>
    <p:sldId id="335" r:id="rId12"/>
    <p:sldId id="264" r:id="rId13"/>
    <p:sldId id="266" r:id="rId14"/>
    <p:sldId id="267" r:id="rId15"/>
    <p:sldId id="270" r:id="rId16"/>
    <p:sldId id="271" r:id="rId17"/>
    <p:sldId id="269" r:id="rId18"/>
    <p:sldId id="331" r:id="rId19"/>
    <p:sldId id="268" r:id="rId20"/>
    <p:sldId id="265" r:id="rId21"/>
    <p:sldId id="342" r:id="rId22"/>
    <p:sldId id="273" r:id="rId23"/>
    <p:sldId id="274" r:id="rId24"/>
    <p:sldId id="275" r:id="rId25"/>
    <p:sldId id="276" r:id="rId26"/>
    <p:sldId id="278" r:id="rId27"/>
    <p:sldId id="279" r:id="rId28"/>
    <p:sldId id="280" r:id="rId29"/>
    <p:sldId id="33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990033"/>
    <a:srgbClr val="CC3300"/>
    <a:srgbClr val="CC9900"/>
    <a:srgbClr val="CC0099"/>
    <a:srgbClr val="993366"/>
    <a:srgbClr val="FF996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9B5EEF-036F-4E2C-9399-216E9FA47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A088-8BFF-4DA1-BEFB-4D7B4F581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9B31-F2C2-47E4-8213-D15CD94D4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4FAC3-B2DD-4A48-94D7-F7B610F98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B7AE8-1706-44A1-A496-56524A53B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224107-B133-4FAC-B181-46B54676D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9DF3-8D7B-40C7-ACA6-FC3608E56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363-814B-4D68-9D8F-5A608C46D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F0CEEC5-2DA2-4016-9516-C1EB5EFD58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5D00-AB7F-423B-B165-9D1AE2352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BC57-CCB9-4BF4-A619-3267C5EF2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4A3C-E29C-4AAA-9CC0-33A582B7E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1EB-6713-489F-B6C5-6E7C6594C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28F46E-017D-4E7C-9FB7-91D0B5D178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obinson-crusoe.ru/goto/robinson-crusoe.ru/wp-content/uploads/2010/12/Robinson.Crusoe.island-San-Juan-Bautista-Juan-Fernandez.map_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/>
                <a:latin typeface="Arial Black" pitchFamily="34" charset="0"/>
              </a:rPr>
              <a:t>Даниэль Дефо </a:t>
            </a:r>
            <a:b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/>
                <a:latin typeface="Arial Black" pitchFamily="34" charset="0"/>
              </a:rPr>
              <a:t>(ок.1660- 1731)</a:t>
            </a:r>
            <a:endParaRPr lang="ru-RU" sz="4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071934" y="1214422"/>
            <a:ext cx="5072066" cy="4911741"/>
          </a:xfrm>
        </p:spPr>
        <p:txBody>
          <a:bodyPr>
            <a:noAutofit/>
          </a:bodyPr>
          <a:lstStyle/>
          <a:p>
            <a:pPr marL="18000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имя стоит в ряду самых лучших писателей не только Англии, но и вероятно всего света.</a:t>
            </a:r>
          </a:p>
          <a:p>
            <a:pPr marL="18000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Торговец и путешественник, советник королей и правительств, тайный агент на территории Англии и Шотландии,  многодетный отец и богач, он не раз преследовался властями, несколько раз его ставили к позорному столбу</a:t>
            </a:r>
          </a:p>
          <a:p>
            <a:pPr marL="18000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даже сажали в тюрьму за памфлеты, высмеивающие политический строй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429024" cy="45720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smtClean="0">
                <a:latin typeface="Monotype Corsiva" pitchFamily="66" charset="0"/>
              </a:rPr>
              <a:t>Дефо - редактор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371600"/>
            <a:ext cx="5029200" cy="5135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Дефо стал редактировать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Ривью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» («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Review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»), периодическое издание, выходившее с 1704 по 1713, чаще всего раз в три недели. Из всех политических сочинений Дефо его комментарии в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Ривью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» известны лучше всего.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В 1719, не прекращая активной журналистской работы, Дефо начинает заниматься прозой. 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Не секрет, что Дефо был руководителем разведки, действовавшей под патронатом спикера палаты общин, а затем графа Оксфордского Роберта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Харли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Умер Дефо в Лондоне 26 апреля 1731. </a:t>
            </a:r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2789238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36495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Могила   Даниэля Дефо</a:t>
            </a:r>
          </a:p>
        </p:txBody>
      </p:sp>
      <p:pic>
        <p:nvPicPr>
          <p:cNvPr id="11267" name="Picture 7" descr="C:\Documents and Settings\IRINA\Рабочий стол\i_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330325"/>
            <a:ext cx="3643312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0" descr="C:\Documents and Settings\IRINA\Рабочий стол\i_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428750"/>
            <a:ext cx="257175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«Приключения </a:t>
            </a:r>
            <a:b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 Робинзона  Крузо»</a:t>
            </a:r>
          </a:p>
        </p:txBody>
      </p:sp>
      <p:pic>
        <p:nvPicPr>
          <p:cNvPr id="14340" name="Picture 11" descr="Robinson_Cruose_1719_1st_editi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14488"/>
            <a:ext cx="4038600" cy="3489325"/>
          </a:xfrm>
        </p:spPr>
      </p:pic>
      <p:sp>
        <p:nvSpPr>
          <p:cNvPr id="1433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43372" y="1500174"/>
            <a:ext cx="4848228" cy="520542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Один  из  самых известных  романов  Даниеля  Дефо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-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«Приключение  Робинзона  Крузо».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Полное название романа  - «Жизнь и удивительные приключения Робинзона Крузо, моряка из Йорка, прожившего 28 лет в полном одиночестве на необитаемом острове у берегов Америки близ устья реки Ориноко, куда он был выброшен кораблекрушением, во время которого весь экипаж корабля, кроме него, погиб, с изложением его неожиданного освобождения пиратами, написанные им самим»</a:t>
            </a:r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152400" y="5065712"/>
            <a:ext cx="396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Monotype Corsiva" pitchFamily="66" charset="0"/>
              </a:rPr>
              <a:t>Первое издание романа. 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Слева гравюра Кларка и </a:t>
            </a:r>
            <a:r>
              <a:rPr lang="ru-RU" sz="2400" b="1" dirty="0" err="1">
                <a:latin typeface="Monotype Corsiva" pitchFamily="66" charset="0"/>
              </a:rPr>
              <a:t>Пайна</a:t>
            </a:r>
            <a:r>
              <a:rPr lang="ru-RU" sz="2400" b="1" dirty="0">
                <a:latin typeface="Monotype Corsiva" pitchFamily="66" charset="0"/>
              </a:rPr>
              <a:t>, 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перерисованная Жаном </a:t>
            </a:r>
            <a:r>
              <a:rPr lang="ru-RU" sz="2400" b="1" dirty="0" err="1">
                <a:latin typeface="Monotype Corsiva" pitchFamily="66" charset="0"/>
              </a:rPr>
              <a:t>Гранвилем</a:t>
            </a:r>
            <a:r>
              <a:rPr lang="ru-RU" sz="2400" b="1" dirty="0">
                <a:latin typeface="Monotype Corsiva" pitchFamily="66" charset="0"/>
              </a:rPr>
              <a:t> в 1840 году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1244823351_alexander_selkirk_title_p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5400" b="1" dirty="0" smtClean="0">
                <a:solidFill>
                  <a:srgbClr val="0070C0"/>
                </a:solidFill>
                <a:latin typeface="Arial Black" pitchFamily="34" charset="0"/>
              </a:rPr>
              <a:t>Прототип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71802" y="1214422"/>
            <a:ext cx="6072198" cy="491174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В 1712 г. в Лондоне была напечатана книга английского капитана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</a:rPr>
              <a:t>Роджерса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 «Путешествие вокруг света», в которой было рассказано о происшествии, случившемся 31 января 1709 г.: «...Мы подошли к острову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</a:rPr>
              <a:t>Хуан-Фернандес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. Наша шлюпка доставила на корабль человека в козьих шкурах, которые имели более дикий вид, чем их подлинные владельцы. Он прожил на острове четыре года и четыре месяца. Это был шотландец по имени Александр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</a:rPr>
              <a:t>Селькирк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».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Вернувшись на родину,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</a:rPr>
              <a:t>Селькирк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 заявил: «Теперь у меня капитал, но никогда больше не буду я так счастлив, как в те дни...»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536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12"/>
          <p:cNvSpPr txBox="1">
            <a:spLocks noChangeArrowheads="1"/>
          </p:cNvSpPr>
          <p:nvPr/>
        </p:nvSpPr>
        <p:spPr bwMode="auto">
          <a:xfrm>
            <a:off x="533400" y="3581400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Monotype Corsiva" pitchFamily="66" charset="0"/>
              </a:rPr>
              <a:t>Географическое положение островов</a:t>
            </a:r>
          </a:p>
        </p:txBody>
      </p:sp>
      <p:pic>
        <p:nvPicPr>
          <p:cNvPr id="15366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191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16"/>
          <p:cNvSpPr txBox="1">
            <a:spLocks noChangeArrowheads="1"/>
          </p:cNvSpPr>
          <p:nvPr/>
        </p:nvSpPr>
        <p:spPr bwMode="auto">
          <a:xfrm>
            <a:off x="304800" y="6096000"/>
            <a:ext cx="243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Monotype Corsiva" pitchFamily="66" charset="0"/>
              </a:rPr>
              <a:t>Остров </a:t>
            </a:r>
          </a:p>
          <a:p>
            <a:pPr algn="ctr"/>
            <a:r>
              <a:rPr lang="ru-RU" b="1" dirty="0">
                <a:latin typeface="Monotype Corsiva" pitchFamily="66" charset="0"/>
              </a:rPr>
              <a:t>Александра </a:t>
            </a:r>
            <a:r>
              <a:rPr lang="ru-RU" b="1" dirty="0" err="1">
                <a:latin typeface="Monotype Corsiva" pitchFamily="66" charset="0"/>
              </a:rPr>
              <a:t>Селькирка</a:t>
            </a:r>
            <a:r>
              <a:rPr lang="ru-RU" b="1" dirty="0">
                <a:latin typeface="Monotype Corsiva" pitchFamily="66" charset="0"/>
              </a:rPr>
              <a:t>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  <p:bldP spid="15365" grpId="0"/>
      <p:bldP spid="153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sz="4400" b="1" dirty="0" smtClean="0">
                <a:solidFill>
                  <a:srgbClr val="0070C0"/>
                </a:solidFill>
                <a:latin typeface="Arial Black" pitchFamily="34" charset="0"/>
              </a:rPr>
              <a:t>Александр    </a:t>
            </a:r>
            <a:r>
              <a:rPr lang="ru-RU" sz="4400" b="1" dirty="0" err="1" smtClean="0">
                <a:solidFill>
                  <a:srgbClr val="0070C0"/>
                </a:solidFill>
                <a:latin typeface="Arial Black" pitchFamily="34" charset="0"/>
              </a:rPr>
              <a:t>Селькирк</a:t>
            </a:r>
            <a:endParaRPr lang="ru-RU" sz="4400" b="1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7412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571612"/>
            <a:ext cx="2800377" cy="3723441"/>
          </a:xfrm>
          <a:noFill/>
        </p:spPr>
      </p:pic>
      <p:sp>
        <p:nvSpPr>
          <p:cNvPr id="1741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6248" y="1600200"/>
            <a:ext cx="464347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В октябре 1704 года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Селькирк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после ссоры с капитаном галеона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Cinque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Ports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был высажен на пустынном острове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Мас-а-Тьерра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или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Аквас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Буэнас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(сейчас носит имя Робинзон Крузо), входящем в состав архипелага Хуан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Фернандес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в Тихом океане, в 640 километрах от побережья Чили.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685800" y="5181600"/>
            <a:ext cx="381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Monotype Corsiva" pitchFamily="66" charset="0"/>
              </a:rPr>
              <a:t>Александр </a:t>
            </a:r>
            <a:r>
              <a:rPr lang="ru-RU" sz="2400" b="1" dirty="0" err="1">
                <a:latin typeface="Monotype Corsiva" pitchFamily="66" charset="0"/>
              </a:rPr>
              <a:t>Селькирк</a:t>
            </a:r>
            <a:r>
              <a:rPr lang="ru-RU" sz="2400" b="1" dirty="0">
                <a:latin typeface="Monotype Corsiva" pitchFamily="66" charset="0"/>
              </a:rPr>
              <a:t>/</a:t>
            </a:r>
          </a:p>
          <a:p>
            <a:pPr algn="ctr"/>
            <a:r>
              <a:rPr lang="ru-RU" sz="2400" b="1" dirty="0" err="1">
                <a:latin typeface="Monotype Corsiva" pitchFamily="66" charset="0"/>
              </a:rPr>
              <a:t>Alexander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Selkirk</a:t>
            </a:r>
            <a:r>
              <a:rPr lang="ru-RU" sz="2400" b="1" dirty="0">
                <a:latin typeface="Monotype Corsiva" pitchFamily="66" charset="0"/>
              </a:rPr>
              <a:t> (1676-1721)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174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ряк Александр Селькирк, ставший прототипом Робинзона Крузо, героя знаменитой книги Даниэля Деф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0"/>
            <a:ext cx="4355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85728"/>
            <a:ext cx="485444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Селькирк</a:t>
            </a:r>
            <a:r>
              <a:rPr lang="ru-RU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родился в 1676 году в местечке Ларго, расположенном в одном из уютных приморских уголков Шотландии на берегу Северного моря, в семье башмачника. В мастерской, где с ранних лет приходилось помогать старшим, ему было скучно. Зато его неудержимо влекло в харчевню “Красный лев”, расположенную неподалеку от их дома. Здесь собирался бывалый народ, “морские волки”, повидавшие сказочные страны и наглядевшиеся там разных диковин. </a:t>
            </a:r>
          </a:p>
        </p:txBody>
      </p:sp>
    </p:spTree>
    <p:extLst>
      <p:ext uri="{BB962C8B-B14F-4D97-AF65-F5344CB8AC3E}">
        <p14:creationId xmlns:p14="http://schemas.microsoft.com/office/powerpoint/2010/main" val="415615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pgbooks.ru/upload/blog/c44/c44b87ab1c4cf641b92aa29277d1ed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858516" y="5157192"/>
            <a:ext cx="679512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Остров Робинзона Крузо (старое название Острова Робинзона Крузо – остров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Мас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-а-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Тьерра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  <a:hlinkClick r:id="rId3"/>
              </a:rPr>
              <a:t>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 Тихоокеанский каменистый остров Робинзона Крузо, длиной 22 и ширину 7 километров, располагается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 в 667 километрах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к западу от чилийского города Вальпараисо. </a:t>
            </a:r>
          </a:p>
        </p:txBody>
      </p:sp>
    </p:spTree>
    <p:extLst>
      <p:ext uri="{BB962C8B-B14F-4D97-AF65-F5344CB8AC3E}">
        <p14:creationId xmlns:p14="http://schemas.microsoft.com/office/powerpoint/2010/main" val="341313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560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82145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История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Александра </a:t>
                      </a:r>
                      <a:r>
                        <a:rPr lang="ru-RU" sz="2000" b="1" dirty="0" err="1" smtClean="0">
                          <a:solidFill>
                            <a:srgbClr val="0070C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Селькирка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История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Робинзона Крузо</a:t>
                      </a:r>
                      <a:endParaRPr lang="ru-RU" sz="2000" b="1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568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1. Родился в 1711</a:t>
                      </a:r>
                      <a:r>
                        <a:rPr lang="ru-RU" sz="1800" baseline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 году.</a:t>
                      </a:r>
                      <a:endParaRPr lang="ru-RU" sz="1800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1. Родился в 1632 году.</a:t>
                      </a:r>
                      <a:endParaRPr lang="ru-RU" sz="1600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341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2. Родился в Ларго (Шотландия).</a:t>
                      </a:r>
                      <a:endParaRPr lang="ru-RU" sz="1800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2. Родился в Йорке (Англия).</a:t>
                      </a:r>
                      <a:endParaRPr lang="ru-RU" sz="1600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215">
                <a:tc>
                  <a:txBody>
                    <a:bodyPr/>
                    <a:lstStyle/>
                    <a:p>
                      <a:pPr marL="179388" indent="-179388" algn="just"/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3. После пленения пиратами сам стал пиратом.</a:t>
                      </a:r>
                      <a:endParaRPr lang="ru-RU" sz="1800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 algn="just"/>
                      <a:r>
                        <a:rPr lang="ru-RU" sz="160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3. После пленения</a:t>
                      </a:r>
                      <a:r>
                        <a:rPr lang="ru-RU" sz="1600" baseline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 пиратами был продан в рабство, бежал через несколько лет.</a:t>
                      </a:r>
                      <a:endParaRPr lang="ru-RU" sz="1600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983">
                <a:tc>
                  <a:txBody>
                    <a:bodyPr/>
                    <a:lstStyle/>
                    <a:p>
                      <a:pPr marL="179388" indent="-179388" algn="just"/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4.Отправился в плавание боцманом</a:t>
                      </a:r>
                      <a:r>
                        <a:rPr lang="ru-RU" sz="1800" baseline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 за золотом.</a:t>
                      </a:r>
                      <a:endParaRPr lang="ru-RU" sz="1800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 algn="just"/>
                      <a:r>
                        <a:rPr lang="ru-RU" sz="160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4.</a:t>
                      </a:r>
                      <a:r>
                        <a:rPr lang="ru-RU" sz="1600" baseline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 Отправился в плавание совладельцем судна за невольниками.</a:t>
                      </a:r>
                      <a:endParaRPr lang="ru-RU" sz="1600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540">
                <a:tc>
                  <a:txBody>
                    <a:bodyPr/>
                    <a:lstStyle/>
                    <a:p>
                      <a:pPr marL="179388" indent="-179388" algn="just"/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5. На остров попал по своей</a:t>
                      </a:r>
                      <a:r>
                        <a:rPr lang="ru-RU" sz="1800" baseline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 воле из-за вражды с капитаном корабля.</a:t>
                      </a:r>
                      <a:endParaRPr lang="ru-RU" sz="1800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5. На остров попал после кораблекрушения.</a:t>
                      </a:r>
                      <a:endParaRPr lang="ru-RU" sz="1600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98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6.</a:t>
                      </a:r>
                      <a:r>
                        <a:rPr lang="ru-RU" sz="1800" baseline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 Прожил на острове 4,5 года.</a:t>
                      </a:r>
                      <a:endParaRPr lang="ru-RU" sz="1800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6. Прожил на острове 28 лет.</a:t>
                      </a:r>
                      <a:endParaRPr lang="ru-RU" sz="1600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753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7. Был спасен случайно зашедшим кораблем.</a:t>
                      </a:r>
                      <a:endParaRPr lang="ru-RU" sz="1800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 algn="just"/>
                      <a:r>
                        <a:rPr lang="ru-RU" sz="160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7. Был спасен кораблем, захваченным</a:t>
                      </a:r>
                      <a:r>
                        <a:rPr lang="ru-RU" sz="1600" baseline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 пиратами (помог капитану вновь овладеть своим кораблем).</a:t>
                      </a:r>
                      <a:endParaRPr lang="ru-RU" sz="1600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7050">
                <a:tc>
                  <a:txBody>
                    <a:bodyPr/>
                    <a:lstStyle/>
                    <a:p>
                      <a:pPr marL="179388" indent="-179388" algn="just"/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8. Через несколько лет вновь поступил на службу и погиб.</a:t>
                      </a:r>
                      <a:endParaRPr lang="ru-RU" sz="1800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 algn="just"/>
                      <a:r>
                        <a:rPr lang="ru-RU" sz="160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8.</a:t>
                      </a:r>
                      <a:r>
                        <a:rPr lang="ru-RU" sz="1600" baseline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 Стал богатым человеком, принял решение остаться жить в Англии.</a:t>
                      </a:r>
                      <a:endParaRPr lang="ru-RU" sz="1600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 descr="robinzon_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robinson-crusoe.ru/goto/robinson-crusoe.ru/wp-content/uploads/2010/12/Robinson_Crusoe_Is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0"/>
            <a:ext cx="7572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676400"/>
            <a:ext cx="3886200" cy="4953000"/>
          </a:xfrm>
          <a:noFill/>
        </p:spPr>
      </p:pic>
      <p:sp>
        <p:nvSpPr>
          <p:cNvPr id="4099" name="Прямоугольник 4"/>
          <p:cNvSpPr>
            <a:spLocks noChangeArrowheads="1"/>
          </p:cNvSpPr>
          <p:nvPr/>
        </p:nvSpPr>
        <p:spPr bwMode="auto">
          <a:xfrm>
            <a:off x="228600" y="0"/>
            <a:ext cx="89154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ctr">
              <a:lnSpc>
                <a:spcPct val="90000"/>
              </a:lnSpc>
            </a:pPr>
            <a:r>
              <a:rPr lang="ru-RU" sz="2800" b="1" dirty="0" smtClean="0">
                <a:latin typeface="Times New Roman" pitchFamily="18" charset="0"/>
              </a:rPr>
              <a:t>Родился под именем </a:t>
            </a:r>
            <a:r>
              <a:rPr lang="ru-RU" sz="2800" b="1" dirty="0" err="1" smtClean="0">
                <a:latin typeface="Times New Roman" pitchFamily="18" charset="0"/>
              </a:rPr>
              <a:t>Daniel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Foe</a:t>
            </a:r>
            <a:r>
              <a:rPr lang="ru-RU" sz="2800" b="1" dirty="0" smtClean="0">
                <a:latin typeface="Times New Roman" pitchFamily="18" charset="0"/>
              </a:rPr>
              <a:t>  около 1660 в </a:t>
            </a:r>
            <a:r>
              <a:rPr lang="ru-RU" sz="2800" b="1" dirty="0" err="1" smtClean="0">
                <a:latin typeface="Times New Roman" pitchFamily="18" charset="0"/>
              </a:rPr>
              <a:t>Криплгейте</a:t>
            </a:r>
            <a:r>
              <a:rPr lang="ru-RU" sz="2800" b="1" dirty="0" smtClean="0">
                <a:latin typeface="Times New Roman" pitchFamily="18" charset="0"/>
              </a:rPr>
              <a:t>. Умер 26 апреля 1731 в </a:t>
            </a:r>
            <a:r>
              <a:rPr lang="ru-RU" sz="2800" b="1" dirty="0" err="1" smtClean="0">
                <a:latin typeface="Times New Roman" pitchFamily="18" charset="0"/>
              </a:rPr>
              <a:t>Мурфилдс</a:t>
            </a:r>
            <a:r>
              <a:rPr lang="ru-RU" sz="2800" b="1" dirty="0" smtClean="0">
                <a:latin typeface="Times New Roman" pitchFamily="18" charset="0"/>
              </a:rPr>
              <a:t>. Его отец  был мясником. Около 1703 Даниель переменил фамилию на Дефо.</a:t>
            </a:r>
            <a:r>
              <a:rPr lang="ru-RU" sz="2800" b="1" dirty="0" smtClean="0"/>
              <a:t> </a:t>
            </a:r>
            <a:endParaRPr lang="ru-RU" sz="2800" b="1" dirty="0">
              <a:latin typeface="Times New Roman" pitchFamily="18" charset="0"/>
            </a:endParaRPr>
          </a:p>
        </p:txBody>
      </p:sp>
      <p:pic>
        <p:nvPicPr>
          <p:cNvPr id="4100" name="Рисунок 6" descr="1263019167_biografiya-daniyelya-defo-1660-1731-gg.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752600"/>
            <a:ext cx="449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andreygoncharov.users.photofile.ru/photo/andreygoncharov/150093265/xlarge/152930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403244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4348" y="1785926"/>
            <a:ext cx="385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Прославленный роман «Жизнь, необыкновенные и удивительные приключения Робинзона Крузо» был написан Дефо на 58-м году жизни и увидел свет 25 апреля 1719 года. Книгу раскупили мгновенно, и понадобились новые издания. В течение одного только 1719 года роман издавался четыре раза.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45720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Arial Black" pitchFamily="34" charset="0"/>
              </a:rPr>
              <a:t>Роман  о  Робинзоне</a:t>
            </a:r>
            <a:endParaRPr lang="ru-RU" sz="4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9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latin typeface="Monotype Corsiva" pitchFamily="66" charset="0"/>
              </a:rPr>
              <a:t>Роман  о  Робинзоне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219200"/>
            <a:ext cx="4953000" cy="4724400"/>
          </a:xfrm>
        </p:spPr>
        <p:txBody>
          <a:bodyPr/>
          <a:lstStyle/>
          <a:p>
            <a:pPr marL="711200" indent="-711200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Эта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книга была необыкновенно популярна не только в Англии, но и во всех странах цивилизованного мира. </a:t>
            </a:r>
          </a:p>
          <a:p>
            <a:pPr marL="711200" indent="-711200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Взяв  в  качестве  источника  сюжета историю  пребывания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</a:rPr>
              <a:t>Селькирка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  на  необитаемом  острове, Дефо многое изменил в ней. </a:t>
            </a:r>
          </a:p>
        </p:txBody>
      </p:sp>
      <p:pic>
        <p:nvPicPr>
          <p:cNvPr id="14340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057400"/>
            <a:ext cx="3300413" cy="2624138"/>
          </a:xfrm>
          <a:noFill/>
        </p:spPr>
      </p:pic>
    </p:spTree>
    <p:extLst>
      <p:ext uri="{BB962C8B-B14F-4D97-AF65-F5344CB8AC3E}">
        <p14:creationId xmlns:p14="http://schemas.microsoft.com/office/powerpoint/2010/main" val="3775499419"/>
      </p:ext>
    </p:extLst>
  </p:cSld>
  <p:clrMapOvr>
    <a:masterClrMapping/>
  </p:clrMapOvr>
  <p:transition spd="slow">
    <p:pull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49320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Прежде всего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Робинзон Крузо» - приключенческий роман. Это увлекательный рассказ о человеке, жаждавшем приключений и бежавшем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родительского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дома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для того, чтобы вверить свою судьбу игре случайностей, с которыми были сопряжены опасные путешествия на суше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море.</a:t>
            </a:r>
          </a:p>
        </p:txBody>
      </p:sp>
      <p:pic>
        <p:nvPicPr>
          <p:cNvPr id="7174" name="Picture 6" descr="http://img-fotki.yandex.ru/get/3114/goodwine-good.1e/0_2999e_ad5e12b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888432" cy="617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2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 descr="3jpg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5" descr="15413084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800" b="1" dirty="0" smtClean="0">
                <a:solidFill>
                  <a:srgbClr val="0070C0"/>
                </a:solidFill>
                <a:latin typeface="Arial Black" pitchFamily="34" charset="0"/>
              </a:rPr>
              <a:t>Роман  о Робинзоне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295400"/>
            <a:ext cx="4572000" cy="5257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всем известно, что история  о жизни Робинзона Крузо  превратилась в литературную эпопею, состоящую из трёх частей.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второй части (1720), названной «Дальнейшие приключения Робинзона Крузо» и принятой публикой гораздо более прохладно,  герой в очередной раз отправляется в скитания: посещает свой любимый остров, совершает кругосветное путешествие, в конце которого оказывается в далекой и загадочной России.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Третья часть эпопеи, носящая название «Серьёзные размышления в течение жизни и удивительные приключения Робинзона Крузо, включающие его видения ангельского мира» (1721), не является в полной мере художественным произведением, а скорее представляет  собой эссе на социально-философские и религиозные темы.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Рисунок 5" descr="2940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34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Grp="1" noChangeArrowheads="1"/>
          </p:cNvSpPr>
          <p:nvPr>
            <p:ph type="title"/>
          </p:nvPr>
        </p:nvSpPr>
        <p:spPr>
          <a:xfrm>
            <a:off x="214282" y="500042"/>
            <a:ext cx="8686800" cy="84124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b="1" dirty="0" smtClean="0">
                <a:solidFill>
                  <a:srgbClr val="0070C0"/>
                </a:solidFill>
                <a:latin typeface="Arial Black" pitchFamily="34" charset="0"/>
              </a:rPr>
              <a:t>Иллюстрации </a:t>
            </a:r>
            <a:br>
              <a:rPr lang="ru-RU" sz="44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400" b="1" dirty="0" smtClean="0">
                <a:solidFill>
                  <a:srgbClr val="0070C0"/>
                </a:solidFill>
                <a:latin typeface="Arial Black" pitchFamily="34" charset="0"/>
              </a:rPr>
              <a:t> к  роману</a:t>
            </a:r>
          </a:p>
        </p:txBody>
      </p:sp>
      <p:pic>
        <p:nvPicPr>
          <p:cNvPr id="22531" name="Picture 7" descr="Крузо строит жильё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1525" y="1700212"/>
            <a:ext cx="3257550" cy="4524375"/>
          </a:xfrm>
        </p:spPr>
      </p:pic>
      <p:pic>
        <p:nvPicPr>
          <p:cNvPr id="22532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0"/>
            <a:ext cx="29146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4" descr="1237885613_aed855e9545874cc7cf0f359f5b9466b_bi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05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4" descr="54497 Faili visokogo razrehenui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5250"/>
            <a:ext cx="8382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4" descr="EmbletonRo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869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Даниэль Дефо. Афоризмы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500063" y="1071547"/>
            <a:ext cx="8229600" cy="5500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Никогда не поздно поумнеть. </a:t>
            </a: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 каждом положении отыщется что-нибудь утешительное, если хорошо поискать. </a:t>
            </a:r>
          </a:p>
          <a:p>
            <a:pPr>
              <a:buFont typeface="Wingdings 2" pitchFamily="18" charset="2"/>
              <a:buNone/>
            </a:pPr>
            <a:endParaRPr lang="ru-RU" sz="16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Добрый советчик может вернуть человека к жизни, он вселяет отвагу в слабодушного и пробуждает в разуме человеческом способность поступать нужным образом. </a:t>
            </a:r>
          </a:p>
          <a:p>
            <a:pPr>
              <a:buFont typeface="Wingdings 2" pitchFamily="18" charset="2"/>
              <a:buNone/>
            </a:pPr>
            <a:endParaRPr lang="ru-RU" sz="16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 минуты колебания смело следуй внушению внутреннего голоса, если услышишь его, хотя бы, кроме этого голоса, ничто не побуждало тебя поступить так, как он тебе советует. </a:t>
            </a:r>
          </a:p>
          <a:p>
            <a:pPr>
              <a:buFont typeface="Wingdings 2" pitchFamily="18" charset="2"/>
              <a:buNone/>
            </a:pPr>
            <a:endParaRPr lang="ru-RU" sz="16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 каким только нелепым решениям не приходит человек под влиянием страха! Страх отнимает у нас способность распоряжаться теми средствами, какие разум предлагает нам в помощь. </a:t>
            </a:r>
          </a:p>
          <a:p>
            <a:pPr>
              <a:buFont typeface="Wingdings 2" pitchFamily="18" charset="2"/>
              <a:buNone/>
            </a:pPr>
            <a:endParaRPr lang="ru-RU" sz="16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Человеку не хватает мудрости успокоиться на достигнутом. </a:t>
            </a:r>
          </a:p>
          <a:p>
            <a:pPr>
              <a:buFont typeface="Wingdings 2" pitchFamily="18" charset="2"/>
              <a:buNone/>
            </a:pPr>
            <a:endParaRPr lang="ru-RU" sz="16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Самая высокая степень человеческой мудрости - это умение приспособиться к обстоятельствам и сохранять спокойствие вопреки внешним грозам. </a:t>
            </a:r>
          </a:p>
          <a:p>
            <a:pPr>
              <a:buFont typeface="Wingdings 2" pitchFamily="18" charset="2"/>
              <a:buNone/>
            </a:pPr>
            <a:endParaRPr lang="ru-RU" sz="16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Страх - болезнь, расслабляющая душу, как расслабляет тело физический недуг. </a:t>
            </a:r>
          </a:p>
          <a:p>
            <a:pPr>
              <a:buFont typeface="Wingdings 2" pitchFamily="18" charset="2"/>
              <a:buNone/>
            </a:pPr>
            <a:endParaRPr lang="ru-RU" sz="1600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600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600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7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Мечта родителей</a:t>
            </a:r>
          </a:p>
        </p:txBody>
      </p:sp>
      <p:sp>
        <p:nvSpPr>
          <p:cNvPr id="4099" name="Прямоугольник 4"/>
          <p:cNvSpPr>
            <a:spLocks noChangeArrowheads="1"/>
          </p:cNvSpPr>
          <p:nvPr/>
        </p:nvSpPr>
        <p:spPr bwMode="auto">
          <a:xfrm>
            <a:off x="1142976" y="5857875"/>
            <a:ext cx="7358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A50021"/>
                </a:solidFill>
                <a:latin typeface="Arial Black" pitchFamily="34" charset="0"/>
                <a:cs typeface="Times New Roman" pitchFamily="18" charset="0"/>
              </a:rPr>
              <a:t>Отец решил сделать сына</a:t>
            </a:r>
          </a:p>
          <a:p>
            <a:pPr algn="ctr"/>
            <a:r>
              <a:rPr lang="ru-RU" sz="2800" dirty="0">
                <a:solidFill>
                  <a:srgbClr val="A50021"/>
                </a:solidFill>
                <a:latin typeface="Arial Black" pitchFamily="34" charset="0"/>
                <a:cs typeface="Times New Roman" pitchFamily="18" charset="0"/>
              </a:rPr>
              <a:t> религиозным проповедником</a:t>
            </a:r>
          </a:p>
        </p:txBody>
      </p:sp>
      <p:pic>
        <p:nvPicPr>
          <p:cNvPr id="4100" name="Picture 5" descr="C:\Documents and Settings\IRINA\Рабочий стол\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285875"/>
            <a:ext cx="614521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4800" b="1" dirty="0" smtClean="0">
                <a:solidFill>
                  <a:srgbClr val="0070C0"/>
                </a:solidFill>
                <a:latin typeface="Arial Black" pitchFamily="34" charset="0"/>
              </a:rPr>
              <a:t>Образование</a:t>
            </a:r>
          </a:p>
        </p:txBody>
      </p:sp>
      <p:pic>
        <p:nvPicPr>
          <p:cNvPr id="5124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95400"/>
            <a:ext cx="3810000" cy="2590800"/>
          </a:xfrm>
          <a:noFill/>
        </p:spPr>
      </p:pic>
      <p:sp>
        <p:nvSpPr>
          <p:cNvPr id="512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219200"/>
            <a:ext cx="4648200" cy="525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Учился в школе Дж.Фишера в Доркинге, затем в Академии, готовившей  пасторов для  пресвитерианской церкви. </a:t>
            </a: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148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Предприниматель Даниель Дефо</a:t>
            </a:r>
          </a:p>
        </p:txBody>
      </p:sp>
      <p:pic>
        <p:nvPicPr>
          <p:cNvPr id="6148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295400"/>
            <a:ext cx="2411413" cy="1958975"/>
          </a:xfrm>
          <a:noFill/>
        </p:spPr>
      </p:pic>
      <p:sp>
        <p:nvSpPr>
          <p:cNvPr id="614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295400"/>
            <a:ext cx="49530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В 1681 начал сочинять религиозные стихи, но вскоре занялся коммерческой деятельностью.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 Некоторое время торговал в Испании, много ездил по Западной Европе. Одно время  Даниель Дефо был владельцем чулочного производства, затем сначала управляющим, а потом и владельцем кирпично-черепичного завода.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Известно, что в период до 1685 на пути между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</a:rPr>
              <a:t>Хариджем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 и Голландией Дефо попал в плен к алжирским пиратам, но вскоре его якобы выкупили.</a:t>
            </a:r>
          </a:p>
          <a:p>
            <a:pPr eaLnBrk="1" hangingPunct="1">
              <a:lnSpc>
                <a:spcPct val="80000"/>
              </a:lnSpc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149" name="Picture 9" descr="i?id=16981598&amp;tov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419600"/>
            <a:ext cx="335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971800"/>
            <a:ext cx="28511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800" b="1" dirty="0" smtClean="0">
                <a:solidFill>
                  <a:srgbClr val="0070C0"/>
                </a:solidFill>
                <a:latin typeface="Arial Black" pitchFamily="34" charset="0"/>
              </a:rPr>
              <a:t>Банкротство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219200"/>
            <a:ext cx="4953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В 1684 Дефо женился на Мэри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</a:rPr>
              <a:t>Таффли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, которая родила ему восьмерых детей. Жена  также принесла приданое в 3700 фунтов стерлингов.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Некоторое время Дефо мог считаться сравнительно состоятельным человеком, однако в 1692 и приданое жены, и его собственные сбережения поглотило банкротство, унесшее 17 тысяч фунтов стерлингов. 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  <p:pic>
        <p:nvPicPr>
          <p:cNvPr id="717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381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Политическая  деятельность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990600"/>
            <a:ext cx="47244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Дефо был также одним из самых активных политиков своего времени.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Дефо сражался на стороне армии герцога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Монмаута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, который восстал против  дяди, Якова Стюарта, проводившего во время своего правления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профранцузскую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политику. Однако восстание  было жестоко подавлено, и Дефо пришлось скрываться от преследования.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С вступлением на престол Вильгельма Оранского  Дефо вернулся к литературной деятельности. 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Не занимая официально никакой государственной должности, одно время Дефо  оказывал большое влияние на короля и правительство.</a:t>
            </a:r>
          </a:p>
        </p:txBody>
      </p:sp>
      <p:pic>
        <p:nvPicPr>
          <p:cNvPr id="7172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43000"/>
            <a:ext cx="1868488" cy="1701800"/>
          </a:xfrm>
          <a:noFill/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18288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471613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1601788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15"/>
          <p:cNvSpPr txBox="1">
            <a:spLocks noChangeArrowheads="1"/>
          </p:cNvSpPr>
          <p:nvPr/>
        </p:nvSpPr>
        <p:spPr bwMode="auto">
          <a:xfrm>
            <a:off x="2286000" y="3541713"/>
            <a:ext cx="220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latin typeface="Monotype Corsiva" pitchFamily="66" charset="0"/>
              </a:rPr>
              <a:t>Вильгельм  Оранский</a:t>
            </a:r>
          </a:p>
        </p:txBody>
      </p:sp>
      <p:sp>
        <p:nvSpPr>
          <p:cNvPr id="7177" name="Text Box 16"/>
          <p:cNvSpPr txBox="1">
            <a:spLocks noChangeArrowheads="1"/>
          </p:cNvSpPr>
          <p:nvPr/>
        </p:nvSpPr>
        <p:spPr bwMode="auto">
          <a:xfrm>
            <a:off x="2438400" y="5980113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latin typeface="Monotype Corsiva" pitchFamily="66" charset="0"/>
              </a:rPr>
              <a:t>Герцог   Монмаут</a:t>
            </a:r>
          </a:p>
        </p:txBody>
      </p:sp>
      <p:sp>
        <p:nvSpPr>
          <p:cNvPr id="7178" name="Text Box 17"/>
          <p:cNvSpPr txBox="1">
            <a:spLocks noChangeArrowheads="1"/>
          </p:cNvSpPr>
          <p:nvPr/>
        </p:nvSpPr>
        <p:spPr bwMode="auto">
          <a:xfrm>
            <a:off x="228600" y="4989513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79" name="Text Box 18"/>
          <p:cNvSpPr txBox="1">
            <a:spLocks noChangeArrowheads="1"/>
          </p:cNvSpPr>
          <p:nvPr/>
        </p:nvSpPr>
        <p:spPr bwMode="auto">
          <a:xfrm>
            <a:off x="228600" y="4989513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latin typeface="Monotype Corsiva" pitchFamily="66" charset="0"/>
              </a:rPr>
              <a:t>Яков  Стюарт</a:t>
            </a:r>
          </a:p>
        </p:txBody>
      </p:sp>
    </p:spTree>
    <p:extLst>
      <p:ext uri="{BB962C8B-B14F-4D97-AF65-F5344CB8AC3E}">
        <p14:creationId xmlns:p14="http://schemas.microsoft.com/office/powerpoint/2010/main" val="170439775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800" b="1" smtClean="0">
                <a:latin typeface="Monotype Corsiva" pitchFamily="66" charset="0"/>
              </a:rPr>
              <a:t>Литературная  деятельность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40768"/>
            <a:ext cx="4419600" cy="536483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Литературную деятельность Дефо начал талантливыми политическими памфлетами (анонимными) и газетными статьями.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Писал на разные политические темы. В одном из своих произведений — «Опыт проектов» — он предлагает усовершенствовать пути сообщения, открыть банки, сберегательные кассы для бедных и страховые общества. </a:t>
            </a:r>
          </a:p>
        </p:txBody>
      </p:sp>
      <p:pic>
        <p:nvPicPr>
          <p:cNvPr id="8196" name="Picture 9" descr="1s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0"/>
          <a:stretch>
            <a:fillRect/>
          </a:stretch>
        </p:blipFill>
        <p:spPr>
          <a:xfrm>
            <a:off x="152400" y="1905000"/>
            <a:ext cx="4313238" cy="3316288"/>
          </a:xfrm>
          <a:noFill/>
        </p:spPr>
      </p:pic>
    </p:spTree>
    <p:extLst>
      <p:ext uri="{BB962C8B-B14F-4D97-AF65-F5344CB8AC3E}">
        <p14:creationId xmlns:p14="http://schemas.microsoft.com/office/powerpoint/2010/main" val="249074046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6000" b="1" smtClean="0">
                <a:latin typeface="Monotype Corsiva" pitchFamily="66" charset="0"/>
              </a:rPr>
              <a:t>Публичное  наказание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88840"/>
            <a:ext cx="43434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Дефо  был приговорён к семи годам тюремного заключения, штрафу и троекратному выставлению к позорному столбу. Однако наказание превратилось  в  триумф  писателя: Дефо был осыпан цветами. </a:t>
            </a:r>
          </a:p>
        </p:txBody>
      </p:sp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23545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152400" y="4913313"/>
            <a:ext cx="449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i="1">
                <a:latin typeface="Monotype Corsiva" pitchFamily="66" charset="0"/>
              </a:rPr>
              <a:t>Айр Кроу</a:t>
            </a:r>
            <a:r>
              <a:rPr lang="en-US" b="1" i="1">
                <a:latin typeface="Monotype Corsiva" pitchFamily="66" charset="0"/>
              </a:rPr>
              <a:t> </a:t>
            </a:r>
            <a:endParaRPr lang="ru-RU" b="1" i="1">
              <a:latin typeface="Monotype Corsiva" pitchFamily="66" charset="0"/>
            </a:endParaRPr>
          </a:p>
          <a:p>
            <a:pPr eaLnBrk="1" hangingPunct="1"/>
            <a:r>
              <a:rPr lang="ru-RU" b="1" i="1">
                <a:latin typeface="Monotype Corsiva" pitchFamily="66" charset="0"/>
              </a:rPr>
              <a:t>«Д. Дефо у позорного столба 29 июля 1703 года» </a:t>
            </a:r>
            <a:endParaRPr lang="ru-RU" b="1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5394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238</TotalTime>
  <Words>1307</Words>
  <Application>Microsoft Office PowerPoint</Application>
  <PresentationFormat>Экран (4:3)</PresentationFormat>
  <Paragraphs>109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Даниэль Дефо  (ок.1660- 1731)</vt:lpstr>
      <vt:lpstr>Презентация PowerPoint</vt:lpstr>
      <vt:lpstr>Мечта родителей</vt:lpstr>
      <vt:lpstr>Образование</vt:lpstr>
      <vt:lpstr>Предприниматель Даниель Дефо</vt:lpstr>
      <vt:lpstr>Банкротство</vt:lpstr>
      <vt:lpstr>Политическая  деятельность</vt:lpstr>
      <vt:lpstr>Литературная  деятельность</vt:lpstr>
      <vt:lpstr>Публичное  наказание</vt:lpstr>
      <vt:lpstr>Дефо - редактор</vt:lpstr>
      <vt:lpstr>Могила   Даниэля Дефо</vt:lpstr>
      <vt:lpstr>«Приключения   Робинзона  Крузо»</vt:lpstr>
      <vt:lpstr>Презентация PowerPoint</vt:lpstr>
      <vt:lpstr>Прототип</vt:lpstr>
      <vt:lpstr>Александр    Селькирк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Роман  о  Робинзоне</vt:lpstr>
      <vt:lpstr>Презентация PowerPoint</vt:lpstr>
      <vt:lpstr>Презентация PowerPoint</vt:lpstr>
      <vt:lpstr>Роман  о Робинзоне</vt:lpstr>
      <vt:lpstr>Иллюстрации   к  роману</vt:lpstr>
      <vt:lpstr>Презентация PowerPoint</vt:lpstr>
      <vt:lpstr>Презентация PowerPoint</vt:lpstr>
      <vt:lpstr>Презентация PowerPoint</vt:lpstr>
      <vt:lpstr>Даниэль Дефо. Афоризмы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ДАНИЕЛЬ  ДЕФО</dc:title>
  <dc:creator>TSST</dc:creator>
  <cp:lastModifiedBy>компутер</cp:lastModifiedBy>
  <cp:revision>27</cp:revision>
  <dcterms:created xsi:type="dcterms:W3CDTF">2014-04-08T12:22:21Z</dcterms:created>
  <dcterms:modified xsi:type="dcterms:W3CDTF">2016-04-17T19:36:09Z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TC101080261049</vt:lpwstr>
  </property>
</Properties>
</file>